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46" autoAdjust="0"/>
  </p:normalViewPr>
  <p:slideViewPr>
    <p:cSldViewPr>
      <p:cViewPr varScale="1">
        <p:scale>
          <a:sx n="126" d="100"/>
          <a:sy n="126" d="100"/>
        </p:scale>
        <p:origin x="166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20CEE-2969-4024-A5A6-9634C8440B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A95BA02-49C9-400B-90DB-9BF59C97CC56}">
      <dgm:prSet phldrT="[Texto]"/>
      <dgm:spPr/>
      <dgm:t>
        <a:bodyPr/>
        <a:lstStyle/>
        <a:p>
          <a:r>
            <a:rPr lang="pt-BR" dirty="0"/>
            <a:t>Imagem: 640x640 pixels</a:t>
          </a:r>
        </a:p>
      </dgm:t>
    </dgm:pt>
    <dgm:pt modelId="{00FB4875-EF3F-4B50-89B9-873EA06FFBD2}" type="parTrans" cxnId="{4A72D9EF-3619-448A-AD61-26DC8DCFB52C}">
      <dgm:prSet/>
      <dgm:spPr/>
      <dgm:t>
        <a:bodyPr/>
        <a:lstStyle/>
        <a:p>
          <a:endParaRPr lang="pt-BR"/>
        </a:p>
      </dgm:t>
    </dgm:pt>
    <dgm:pt modelId="{8D7092BD-94BB-4F82-89BF-384157012B7C}" type="sibTrans" cxnId="{4A72D9EF-3619-448A-AD61-26DC8DCFB52C}">
      <dgm:prSet/>
      <dgm:spPr/>
      <dgm:t>
        <a:bodyPr/>
        <a:lstStyle/>
        <a:p>
          <a:endParaRPr lang="pt-BR"/>
        </a:p>
      </dgm:t>
    </dgm:pt>
    <dgm:pt modelId="{8F4B7C29-B759-4F14-B755-72AEDAB6C35E}">
      <dgm:prSet phldrT="[Texto]"/>
      <dgm:spPr/>
      <dgm:t>
        <a:bodyPr/>
        <a:lstStyle/>
        <a:p>
          <a:r>
            <a:rPr lang="pt-BR" dirty="0"/>
            <a:t>Balanceia qualidade e velocidade</a:t>
          </a:r>
        </a:p>
      </dgm:t>
    </dgm:pt>
    <dgm:pt modelId="{29D0934E-0C36-42A1-9B04-F5D232C7A5EA}" type="parTrans" cxnId="{A1A47918-F929-42DA-8D89-2ABD1C950A60}">
      <dgm:prSet/>
      <dgm:spPr/>
      <dgm:t>
        <a:bodyPr/>
        <a:lstStyle/>
        <a:p>
          <a:endParaRPr lang="pt-BR"/>
        </a:p>
      </dgm:t>
    </dgm:pt>
    <dgm:pt modelId="{88134339-7EDC-405B-B95C-EBC6BEF7CA37}" type="sibTrans" cxnId="{A1A47918-F929-42DA-8D89-2ABD1C950A60}">
      <dgm:prSet/>
      <dgm:spPr/>
      <dgm:t>
        <a:bodyPr/>
        <a:lstStyle/>
        <a:p>
          <a:endParaRPr lang="pt-BR"/>
        </a:p>
      </dgm:t>
    </dgm:pt>
    <dgm:pt modelId="{78F46DB2-CBD3-4045-A7B7-112CE55C8831}">
      <dgm:prSet phldrT="[Texto]"/>
      <dgm:spPr/>
      <dgm:t>
        <a:bodyPr/>
        <a:lstStyle/>
        <a:p>
          <a:r>
            <a:rPr lang="pt-BR" dirty="0"/>
            <a:t>Batch </a:t>
          </a:r>
          <a:r>
            <a:rPr lang="pt-BR" dirty="0" err="1"/>
            <a:t>Size</a:t>
          </a:r>
          <a:r>
            <a:rPr lang="pt-BR" dirty="0"/>
            <a:t>: 16</a:t>
          </a:r>
        </a:p>
      </dgm:t>
    </dgm:pt>
    <dgm:pt modelId="{686B3502-CAAB-467E-9943-D8DFBCB77E78}" type="parTrans" cxnId="{277CB0B7-99B2-496B-BC3D-B8C46BBB1438}">
      <dgm:prSet/>
      <dgm:spPr/>
      <dgm:t>
        <a:bodyPr/>
        <a:lstStyle/>
        <a:p>
          <a:endParaRPr lang="pt-BR"/>
        </a:p>
      </dgm:t>
    </dgm:pt>
    <dgm:pt modelId="{580822BC-8610-4163-A4D2-6FB4049915D8}" type="sibTrans" cxnId="{277CB0B7-99B2-496B-BC3D-B8C46BBB1438}">
      <dgm:prSet/>
      <dgm:spPr/>
      <dgm:t>
        <a:bodyPr/>
        <a:lstStyle/>
        <a:p>
          <a:endParaRPr lang="pt-BR"/>
        </a:p>
      </dgm:t>
    </dgm:pt>
    <dgm:pt modelId="{C441E2BF-8075-489C-8B8B-C5E17249B7D5}">
      <dgm:prSet phldrT="[Texto]"/>
      <dgm:spPr/>
      <dgm:t>
        <a:bodyPr/>
        <a:lstStyle/>
        <a:p>
          <a:r>
            <a:rPr lang="pt-BR" dirty="0"/>
            <a:t>O modelo será atualizado a cada 16 imagens.</a:t>
          </a:r>
        </a:p>
      </dgm:t>
    </dgm:pt>
    <dgm:pt modelId="{8122D05B-51C7-465F-BDED-C63B442DEDC6}" type="parTrans" cxnId="{95C2B18E-D055-4645-B3DB-9205E5982532}">
      <dgm:prSet/>
      <dgm:spPr/>
      <dgm:t>
        <a:bodyPr/>
        <a:lstStyle/>
        <a:p>
          <a:endParaRPr lang="pt-BR"/>
        </a:p>
      </dgm:t>
    </dgm:pt>
    <dgm:pt modelId="{0C6DE732-8C10-4057-9AB3-6811F67AA687}" type="sibTrans" cxnId="{95C2B18E-D055-4645-B3DB-9205E5982532}">
      <dgm:prSet/>
      <dgm:spPr/>
      <dgm:t>
        <a:bodyPr/>
        <a:lstStyle/>
        <a:p>
          <a:endParaRPr lang="pt-BR"/>
        </a:p>
      </dgm:t>
    </dgm:pt>
    <dgm:pt modelId="{307487A4-D834-4F4D-B083-BB7DFF31C5AF}">
      <dgm:prSet phldrT="[Texto]"/>
      <dgm:spPr/>
      <dgm:t>
        <a:bodyPr/>
        <a:lstStyle/>
        <a:p>
          <a:r>
            <a:rPr lang="pt-BR" dirty="0"/>
            <a:t>Épocas: 100</a:t>
          </a:r>
        </a:p>
      </dgm:t>
    </dgm:pt>
    <dgm:pt modelId="{D6570C05-3379-408A-9BB3-E70E8908DE96}" type="parTrans" cxnId="{979F0D25-3AA1-4D4B-B988-CEEE313E62B3}">
      <dgm:prSet/>
      <dgm:spPr/>
      <dgm:t>
        <a:bodyPr/>
        <a:lstStyle/>
        <a:p>
          <a:endParaRPr lang="pt-BR"/>
        </a:p>
      </dgm:t>
    </dgm:pt>
    <dgm:pt modelId="{660088B4-7DC9-4CCA-A8A6-486410F280E7}" type="sibTrans" cxnId="{979F0D25-3AA1-4D4B-B988-CEEE313E62B3}">
      <dgm:prSet/>
      <dgm:spPr/>
      <dgm:t>
        <a:bodyPr/>
        <a:lstStyle/>
        <a:p>
          <a:endParaRPr lang="pt-BR"/>
        </a:p>
      </dgm:t>
    </dgm:pt>
    <dgm:pt modelId="{A22DE7BF-EDED-4D9F-810C-819C6FECFC9E}">
      <dgm:prSet phldrT="[Texto]"/>
      <dgm:spPr/>
      <dgm:t>
        <a:bodyPr/>
        <a:lstStyle/>
        <a:p>
          <a:r>
            <a:rPr lang="pt-BR" dirty="0"/>
            <a:t>O modelo passará pelos dados 100 vezes.</a:t>
          </a:r>
        </a:p>
      </dgm:t>
    </dgm:pt>
    <dgm:pt modelId="{4C7CD0DA-E9DB-48E8-9D2D-C5568781DD58}" type="parTrans" cxnId="{DC055D5A-951C-4998-8BA0-790A98A7D9BE}">
      <dgm:prSet/>
      <dgm:spPr/>
      <dgm:t>
        <a:bodyPr/>
        <a:lstStyle/>
        <a:p>
          <a:endParaRPr lang="pt-BR"/>
        </a:p>
      </dgm:t>
    </dgm:pt>
    <dgm:pt modelId="{4488886D-77C8-41B9-A07D-C95AAEA1F960}" type="sibTrans" cxnId="{DC055D5A-951C-4998-8BA0-790A98A7D9BE}">
      <dgm:prSet/>
      <dgm:spPr/>
      <dgm:t>
        <a:bodyPr/>
        <a:lstStyle/>
        <a:p>
          <a:endParaRPr lang="pt-BR"/>
        </a:p>
      </dgm:t>
    </dgm:pt>
    <dgm:pt modelId="{AFCB66C2-F596-48C9-B9B0-8894C8749F9C}" type="pres">
      <dgm:prSet presAssocID="{16520CEE-2969-4024-A5A6-9634C8440B5F}" presName="linear" presStyleCnt="0">
        <dgm:presLayoutVars>
          <dgm:animLvl val="lvl"/>
          <dgm:resizeHandles val="exact"/>
        </dgm:presLayoutVars>
      </dgm:prSet>
      <dgm:spPr/>
    </dgm:pt>
    <dgm:pt modelId="{D5DD28A4-4C7C-4924-B9A5-B2B15C492C60}" type="pres">
      <dgm:prSet presAssocID="{EA95BA02-49C9-400B-90DB-9BF59C97CC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7D6253-A6BD-4E54-98F4-30448279ED68}" type="pres">
      <dgm:prSet presAssocID="{EA95BA02-49C9-400B-90DB-9BF59C97CC56}" presName="childText" presStyleLbl="revTx" presStyleIdx="0" presStyleCnt="3">
        <dgm:presLayoutVars>
          <dgm:bulletEnabled val="1"/>
        </dgm:presLayoutVars>
      </dgm:prSet>
      <dgm:spPr/>
    </dgm:pt>
    <dgm:pt modelId="{A5528EB6-F68B-480F-8281-3E34C1F7C860}" type="pres">
      <dgm:prSet presAssocID="{78F46DB2-CBD3-4045-A7B7-112CE55C883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472C89-CBFE-437C-ACD1-E9F2BE4908C9}" type="pres">
      <dgm:prSet presAssocID="{78F46DB2-CBD3-4045-A7B7-112CE55C8831}" presName="childText" presStyleLbl="revTx" presStyleIdx="1" presStyleCnt="3">
        <dgm:presLayoutVars>
          <dgm:bulletEnabled val="1"/>
        </dgm:presLayoutVars>
      </dgm:prSet>
      <dgm:spPr/>
    </dgm:pt>
    <dgm:pt modelId="{5250F851-0B90-4A23-BDDB-926B6F46D995}" type="pres">
      <dgm:prSet presAssocID="{307487A4-D834-4F4D-B083-BB7DFF31C5A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BF6F7E7-36D6-4526-9C3A-6B6C0B2A2826}" type="pres">
      <dgm:prSet presAssocID="{307487A4-D834-4F4D-B083-BB7DFF31C5A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1A47918-F929-42DA-8D89-2ABD1C950A60}" srcId="{EA95BA02-49C9-400B-90DB-9BF59C97CC56}" destId="{8F4B7C29-B759-4F14-B755-72AEDAB6C35E}" srcOrd="0" destOrd="0" parTransId="{29D0934E-0C36-42A1-9B04-F5D232C7A5EA}" sibTransId="{88134339-7EDC-405B-B95C-EBC6BEF7CA37}"/>
    <dgm:cxn modelId="{1E130021-B54A-442F-AA12-630979871A10}" type="presOf" srcId="{307487A4-D834-4F4D-B083-BB7DFF31C5AF}" destId="{5250F851-0B90-4A23-BDDB-926B6F46D995}" srcOrd="0" destOrd="0" presId="urn:microsoft.com/office/officeart/2005/8/layout/vList2"/>
    <dgm:cxn modelId="{979F0D25-3AA1-4D4B-B988-CEEE313E62B3}" srcId="{16520CEE-2969-4024-A5A6-9634C8440B5F}" destId="{307487A4-D834-4F4D-B083-BB7DFF31C5AF}" srcOrd="2" destOrd="0" parTransId="{D6570C05-3379-408A-9BB3-E70E8908DE96}" sibTransId="{660088B4-7DC9-4CCA-A8A6-486410F280E7}"/>
    <dgm:cxn modelId="{5AD25C5B-3E9D-48DE-BD34-09D07220A49E}" type="presOf" srcId="{C441E2BF-8075-489C-8B8B-C5E17249B7D5}" destId="{24472C89-CBFE-437C-ACD1-E9F2BE4908C9}" srcOrd="0" destOrd="0" presId="urn:microsoft.com/office/officeart/2005/8/layout/vList2"/>
    <dgm:cxn modelId="{631DAF67-DD70-462E-AFB4-0ADB732A5ABD}" type="presOf" srcId="{78F46DB2-CBD3-4045-A7B7-112CE55C8831}" destId="{A5528EB6-F68B-480F-8281-3E34C1F7C860}" srcOrd="0" destOrd="0" presId="urn:microsoft.com/office/officeart/2005/8/layout/vList2"/>
    <dgm:cxn modelId="{DF976154-4722-4914-BCFE-CECFF9ABA151}" type="presOf" srcId="{EA95BA02-49C9-400B-90DB-9BF59C97CC56}" destId="{D5DD28A4-4C7C-4924-B9A5-B2B15C492C60}" srcOrd="0" destOrd="0" presId="urn:microsoft.com/office/officeart/2005/8/layout/vList2"/>
    <dgm:cxn modelId="{DC055D5A-951C-4998-8BA0-790A98A7D9BE}" srcId="{307487A4-D834-4F4D-B083-BB7DFF31C5AF}" destId="{A22DE7BF-EDED-4D9F-810C-819C6FECFC9E}" srcOrd="0" destOrd="0" parTransId="{4C7CD0DA-E9DB-48E8-9D2D-C5568781DD58}" sibTransId="{4488886D-77C8-41B9-A07D-C95AAEA1F960}"/>
    <dgm:cxn modelId="{01B1647B-37F0-4C70-9571-CE3EBAE8A3B9}" type="presOf" srcId="{8F4B7C29-B759-4F14-B755-72AEDAB6C35E}" destId="{5A7D6253-A6BD-4E54-98F4-30448279ED68}" srcOrd="0" destOrd="0" presId="urn:microsoft.com/office/officeart/2005/8/layout/vList2"/>
    <dgm:cxn modelId="{95C2B18E-D055-4645-B3DB-9205E5982532}" srcId="{78F46DB2-CBD3-4045-A7B7-112CE55C8831}" destId="{C441E2BF-8075-489C-8B8B-C5E17249B7D5}" srcOrd="0" destOrd="0" parTransId="{8122D05B-51C7-465F-BDED-C63B442DEDC6}" sibTransId="{0C6DE732-8C10-4057-9AB3-6811F67AA687}"/>
    <dgm:cxn modelId="{779972B4-3AC5-404F-AA56-2DE1EF48A364}" type="presOf" srcId="{16520CEE-2969-4024-A5A6-9634C8440B5F}" destId="{AFCB66C2-F596-48C9-B9B0-8894C8749F9C}" srcOrd="0" destOrd="0" presId="urn:microsoft.com/office/officeart/2005/8/layout/vList2"/>
    <dgm:cxn modelId="{277CB0B7-99B2-496B-BC3D-B8C46BBB1438}" srcId="{16520CEE-2969-4024-A5A6-9634C8440B5F}" destId="{78F46DB2-CBD3-4045-A7B7-112CE55C8831}" srcOrd="1" destOrd="0" parTransId="{686B3502-CAAB-467E-9943-D8DFBCB77E78}" sibTransId="{580822BC-8610-4163-A4D2-6FB4049915D8}"/>
    <dgm:cxn modelId="{4A72D9EF-3619-448A-AD61-26DC8DCFB52C}" srcId="{16520CEE-2969-4024-A5A6-9634C8440B5F}" destId="{EA95BA02-49C9-400B-90DB-9BF59C97CC56}" srcOrd="0" destOrd="0" parTransId="{00FB4875-EF3F-4B50-89B9-873EA06FFBD2}" sibTransId="{8D7092BD-94BB-4F82-89BF-384157012B7C}"/>
    <dgm:cxn modelId="{04D005FC-A5FA-4452-9FEA-79846042BBAB}" type="presOf" srcId="{A22DE7BF-EDED-4D9F-810C-819C6FECFC9E}" destId="{ABF6F7E7-36D6-4526-9C3A-6B6C0B2A2826}" srcOrd="0" destOrd="0" presId="urn:microsoft.com/office/officeart/2005/8/layout/vList2"/>
    <dgm:cxn modelId="{1FAE6C3E-CA57-4650-90DF-271CEEFFCEFB}" type="presParOf" srcId="{AFCB66C2-F596-48C9-B9B0-8894C8749F9C}" destId="{D5DD28A4-4C7C-4924-B9A5-B2B15C492C60}" srcOrd="0" destOrd="0" presId="urn:microsoft.com/office/officeart/2005/8/layout/vList2"/>
    <dgm:cxn modelId="{F9614BFB-4309-4E69-839D-90DF9606FF70}" type="presParOf" srcId="{AFCB66C2-F596-48C9-B9B0-8894C8749F9C}" destId="{5A7D6253-A6BD-4E54-98F4-30448279ED68}" srcOrd="1" destOrd="0" presId="urn:microsoft.com/office/officeart/2005/8/layout/vList2"/>
    <dgm:cxn modelId="{3F84BD1A-1D86-425B-9E8C-9F12209C3B2E}" type="presParOf" srcId="{AFCB66C2-F596-48C9-B9B0-8894C8749F9C}" destId="{A5528EB6-F68B-480F-8281-3E34C1F7C860}" srcOrd="2" destOrd="0" presId="urn:microsoft.com/office/officeart/2005/8/layout/vList2"/>
    <dgm:cxn modelId="{35073846-571A-4172-A840-F3280DAAF395}" type="presParOf" srcId="{AFCB66C2-F596-48C9-B9B0-8894C8749F9C}" destId="{24472C89-CBFE-437C-ACD1-E9F2BE4908C9}" srcOrd="3" destOrd="0" presId="urn:microsoft.com/office/officeart/2005/8/layout/vList2"/>
    <dgm:cxn modelId="{80B1FC5F-2B48-48AC-A128-1834093A6620}" type="presParOf" srcId="{AFCB66C2-F596-48C9-B9B0-8894C8749F9C}" destId="{5250F851-0B90-4A23-BDDB-926B6F46D995}" srcOrd="4" destOrd="0" presId="urn:microsoft.com/office/officeart/2005/8/layout/vList2"/>
    <dgm:cxn modelId="{ADB8B789-1A58-4138-B8DA-BCEBE0DCAC5B}" type="presParOf" srcId="{AFCB66C2-F596-48C9-B9B0-8894C8749F9C}" destId="{ABF6F7E7-36D6-4526-9C3A-6B6C0B2A282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520CEE-2969-4024-A5A6-9634C8440B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A95BA02-49C9-400B-90DB-9BF59C97CC56}">
      <dgm:prSet phldrT="[Texto]"/>
      <dgm:spPr/>
      <dgm:t>
        <a:bodyPr/>
        <a:lstStyle/>
        <a:p>
          <a:r>
            <a:rPr lang="pt-BR" dirty="0"/>
            <a:t>Contraste e Brilho</a:t>
          </a:r>
        </a:p>
      </dgm:t>
    </dgm:pt>
    <dgm:pt modelId="{00FB4875-EF3F-4B50-89B9-873EA06FFBD2}" type="parTrans" cxnId="{4A72D9EF-3619-448A-AD61-26DC8DCFB52C}">
      <dgm:prSet/>
      <dgm:spPr/>
      <dgm:t>
        <a:bodyPr/>
        <a:lstStyle/>
        <a:p>
          <a:endParaRPr lang="pt-BR"/>
        </a:p>
      </dgm:t>
    </dgm:pt>
    <dgm:pt modelId="{8D7092BD-94BB-4F82-89BF-384157012B7C}" type="sibTrans" cxnId="{4A72D9EF-3619-448A-AD61-26DC8DCFB52C}">
      <dgm:prSet/>
      <dgm:spPr/>
      <dgm:t>
        <a:bodyPr/>
        <a:lstStyle/>
        <a:p>
          <a:endParaRPr lang="pt-BR"/>
        </a:p>
      </dgm:t>
    </dgm:pt>
    <dgm:pt modelId="{8F4B7C29-B759-4F14-B755-72AEDAB6C35E}">
      <dgm:prSet phldrT="[Texto]"/>
      <dgm:spPr/>
      <dgm:t>
        <a:bodyPr/>
        <a:lstStyle/>
        <a:p>
          <a:r>
            <a:rPr lang="pt-BR" dirty="0"/>
            <a:t>Melhorar o contraste e o brilho pode destacar objetos em diferentes condições de iluminação, facilitando a detecção de veículos em cenários com luz forte ou fraca.</a:t>
          </a:r>
        </a:p>
      </dgm:t>
    </dgm:pt>
    <dgm:pt modelId="{29D0934E-0C36-42A1-9B04-F5D232C7A5EA}" type="parTrans" cxnId="{A1A47918-F929-42DA-8D89-2ABD1C950A60}">
      <dgm:prSet/>
      <dgm:spPr/>
      <dgm:t>
        <a:bodyPr/>
        <a:lstStyle/>
        <a:p>
          <a:endParaRPr lang="pt-BR"/>
        </a:p>
      </dgm:t>
    </dgm:pt>
    <dgm:pt modelId="{88134339-7EDC-405B-B95C-EBC6BEF7CA37}" type="sibTrans" cxnId="{A1A47918-F929-42DA-8D89-2ABD1C950A60}">
      <dgm:prSet/>
      <dgm:spPr/>
      <dgm:t>
        <a:bodyPr/>
        <a:lstStyle/>
        <a:p>
          <a:endParaRPr lang="pt-BR"/>
        </a:p>
      </dgm:t>
    </dgm:pt>
    <dgm:pt modelId="{78F46DB2-CBD3-4045-A7B7-112CE55C8831}">
      <dgm:prSet phldrT="[Texto]"/>
      <dgm:spPr/>
      <dgm:t>
        <a:bodyPr/>
        <a:lstStyle/>
        <a:p>
          <a:r>
            <a:rPr lang="pt-BR" dirty="0"/>
            <a:t>Redimensionamento e Padronização</a:t>
          </a:r>
        </a:p>
      </dgm:t>
    </dgm:pt>
    <dgm:pt modelId="{686B3502-CAAB-467E-9943-D8DFBCB77E78}" type="parTrans" cxnId="{277CB0B7-99B2-496B-BC3D-B8C46BBB1438}">
      <dgm:prSet/>
      <dgm:spPr/>
      <dgm:t>
        <a:bodyPr/>
        <a:lstStyle/>
        <a:p>
          <a:endParaRPr lang="pt-BR"/>
        </a:p>
      </dgm:t>
    </dgm:pt>
    <dgm:pt modelId="{580822BC-8610-4163-A4D2-6FB4049915D8}" type="sibTrans" cxnId="{277CB0B7-99B2-496B-BC3D-B8C46BBB1438}">
      <dgm:prSet/>
      <dgm:spPr/>
      <dgm:t>
        <a:bodyPr/>
        <a:lstStyle/>
        <a:p>
          <a:endParaRPr lang="pt-BR"/>
        </a:p>
      </dgm:t>
    </dgm:pt>
    <dgm:pt modelId="{C441E2BF-8075-489C-8B8B-C5E17249B7D5}">
      <dgm:prSet phldrT="[Texto]"/>
      <dgm:spPr/>
      <dgm:t>
        <a:bodyPr/>
        <a:lstStyle/>
        <a:p>
          <a:r>
            <a:rPr lang="pt-BR" dirty="0"/>
            <a:t>Redimensionar todas as imagens para um tamanho padrão, garante que o YOLOv5 receba entradas consistentes, evitando distorções e mantendo a proporção de objetos.</a:t>
          </a:r>
        </a:p>
      </dgm:t>
    </dgm:pt>
    <dgm:pt modelId="{8122D05B-51C7-465F-BDED-C63B442DEDC6}" type="parTrans" cxnId="{95C2B18E-D055-4645-B3DB-9205E5982532}">
      <dgm:prSet/>
      <dgm:spPr/>
      <dgm:t>
        <a:bodyPr/>
        <a:lstStyle/>
        <a:p>
          <a:endParaRPr lang="pt-BR"/>
        </a:p>
      </dgm:t>
    </dgm:pt>
    <dgm:pt modelId="{0C6DE732-8C10-4057-9AB3-6811F67AA687}" type="sibTrans" cxnId="{95C2B18E-D055-4645-B3DB-9205E5982532}">
      <dgm:prSet/>
      <dgm:spPr/>
      <dgm:t>
        <a:bodyPr/>
        <a:lstStyle/>
        <a:p>
          <a:endParaRPr lang="pt-BR"/>
        </a:p>
      </dgm:t>
    </dgm:pt>
    <dgm:pt modelId="{307487A4-D834-4F4D-B083-BB7DFF31C5AF}">
      <dgm:prSet phldrT="[Texto]"/>
      <dgm:spPr/>
      <dgm:t>
        <a:bodyPr/>
        <a:lstStyle/>
        <a:p>
          <a:r>
            <a:rPr lang="pt-BR" dirty="0"/>
            <a:t>Data </a:t>
          </a:r>
          <a:r>
            <a:rPr lang="pt-BR" dirty="0" err="1"/>
            <a:t>Augumentation</a:t>
          </a:r>
          <a:endParaRPr lang="pt-BR" dirty="0"/>
        </a:p>
      </dgm:t>
    </dgm:pt>
    <dgm:pt modelId="{D6570C05-3379-408A-9BB3-E70E8908DE96}" type="parTrans" cxnId="{979F0D25-3AA1-4D4B-B988-CEEE313E62B3}">
      <dgm:prSet/>
      <dgm:spPr/>
      <dgm:t>
        <a:bodyPr/>
        <a:lstStyle/>
        <a:p>
          <a:endParaRPr lang="pt-BR"/>
        </a:p>
      </dgm:t>
    </dgm:pt>
    <dgm:pt modelId="{660088B4-7DC9-4CCA-A8A6-486410F280E7}" type="sibTrans" cxnId="{979F0D25-3AA1-4D4B-B988-CEEE313E62B3}">
      <dgm:prSet/>
      <dgm:spPr/>
      <dgm:t>
        <a:bodyPr/>
        <a:lstStyle/>
        <a:p>
          <a:endParaRPr lang="pt-BR"/>
        </a:p>
      </dgm:t>
    </dgm:pt>
    <dgm:pt modelId="{A22DE7BF-EDED-4D9F-810C-819C6FECFC9E}">
      <dgm:prSet phldrT="[Texto]"/>
      <dgm:spPr/>
      <dgm:t>
        <a:bodyPr/>
        <a:lstStyle/>
        <a:p>
          <a:r>
            <a:rPr lang="pt-BR" dirty="0"/>
            <a:t>Aplicar técnicas como rotação, espelhamento ou pequenas alterações na escala aumenta a variedade dos dados de treinamento. Isso ajuda o modelo a generalizar melhor e a lidar com diferentes ângulos e perspectivas dos veículos.</a:t>
          </a:r>
        </a:p>
      </dgm:t>
    </dgm:pt>
    <dgm:pt modelId="{4C7CD0DA-E9DB-48E8-9D2D-C5568781DD58}" type="parTrans" cxnId="{DC055D5A-951C-4998-8BA0-790A98A7D9BE}">
      <dgm:prSet/>
      <dgm:spPr/>
      <dgm:t>
        <a:bodyPr/>
        <a:lstStyle/>
        <a:p>
          <a:endParaRPr lang="pt-BR"/>
        </a:p>
      </dgm:t>
    </dgm:pt>
    <dgm:pt modelId="{4488886D-77C8-41B9-A07D-C95AAEA1F960}" type="sibTrans" cxnId="{DC055D5A-951C-4998-8BA0-790A98A7D9BE}">
      <dgm:prSet/>
      <dgm:spPr/>
      <dgm:t>
        <a:bodyPr/>
        <a:lstStyle/>
        <a:p>
          <a:endParaRPr lang="pt-BR"/>
        </a:p>
      </dgm:t>
    </dgm:pt>
    <dgm:pt modelId="{AFCB66C2-F596-48C9-B9B0-8894C8749F9C}" type="pres">
      <dgm:prSet presAssocID="{16520CEE-2969-4024-A5A6-9634C8440B5F}" presName="linear" presStyleCnt="0">
        <dgm:presLayoutVars>
          <dgm:animLvl val="lvl"/>
          <dgm:resizeHandles val="exact"/>
        </dgm:presLayoutVars>
      </dgm:prSet>
      <dgm:spPr/>
    </dgm:pt>
    <dgm:pt modelId="{D5DD28A4-4C7C-4924-B9A5-B2B15C492C60}" type="pres">
      <dgm:prSet presAssocID="{EA95BA02-49C9-400B-90DB-9BF59C97CC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7D6253-A6BD-4E54-98F4-30448279ED68}" type="pres">
      <dgm:prSet presAssocID="{EA95BA02-49C9-400B-90DB-9BF59C97CC56}" presName="childText" presStyleLbl="revTx" presStyleIdx="0" presStyleCnt="3">
        <dgm:presLayoutVars>
          <dgm:bulletEnabled val="1"/>
        </dgm:presLayoutVars>
      </dgm:prSet>
      <dgm:spPr/>
    </dgm:pt>
    <dgm:pt modelId="{A5528EB6-F68B-480F-8281-3E34C1F7C860}" type="pres">
      <dgm:prSet presAssocID="{78F46DB2-CBD3-4045-A7B7-112CE55C883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472C89-CBFE-437C-ACD1-E9F2BE4908C9}" type="pres">
      <dgm:prSet presAssocID="{78F46DB2-CBD3-4045-A7B7-112CE55C8831}" presName="childText" presStyleLbl="revTx" presStyleIdx="1" presStyleCnt="3">
        <dgm:presLayoutVars>
          <dgm:bulletEnabled val="1"/>
        </dgm:presLayoutVars>
      </dgm:prSet>
      <dgm:spPr/>
    </dgm:pt>
    <dgm:pt modelId="{5250F851-0B90-4A23-BDDB-926B6F46D995}" type="pres">
      <dgm:prSet presAssocID="{307487A4-D834-4F4D-B083-BB7DFF31C5A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BF6F7E7-36D6-4526-9C3A-6B6C0B2A2826}" type="pres">
      <dgm:prSet presAssocID="{307487A4-D834-4F4D-B083-BB7DFF31C5A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1A47918-F929-42DA-8D89-2ABD1C950A60}" srcId="{EA95BA02-49C9-400B-90DB-9BF59C97CC56}" destId="{8F4B7C29-B759-4F14-B755-72AEDAB6C35E}" srcOrd="0" destOrd="0" parTransId="{29D0934E-0C36-42A1-9B04-F5D232C7A5EA}" sibTransId="{88134339-7EDC-405B-B95C-EBC6BEF7CA37}"/>
    <dgm:cxn modelId="{1E130021-B54A-442F-AA12-630979871A10}" type="presOf" srcId="{307487A4-D834-4F4D-B083-BB7DFF31C5AF}" destId="{5250F851-0B90-4A23-BDDB-926B6F46D995}" srcOrd="0" destOrd="0" presId="urn:microsoft.com/office/officeart/2005/8/layout/vList2"/>
    <dgm:cxn modelId="{979F0D25-3AA1-4D4B-B988-CEEE313E62B3}" srcId="{16520CEE-2969-4024-A5A6-9634C8440B5F}" destId="{307487A4-D834-4F4D-B083-BB7DFF31C5AF}" srcOrd="2" destOrd="0" parTransId="{D6570C05-3379-408A-9BB3-E70E8908DE96}" sibTransId="{660088B4-7DC9-4CCA-A8A6-486410F280E7}"/>
    <dgm:cxn modelId="{5AD25C5B-3E9D-48DE-BD34-09D07220A49E}" type="presOf" srcId="{C441E2BF-8075-489C-8B8B-C5E17249B7D5}" destId="{24472C89-CBFE-437C-ACD1-E9F2BE4908C9}" srcOrd="0" destOrd="0" presId="urn:microsoft.com/office/officeart/2005/8/layout/vList2"/>
    <dgm:cxn modelId="{631DAF67-DD70-462E-AFB4-0ADB732A5ABD}" type="presOf" srcId="{78F46DB2-CBD3-4045-A7B7-112CE55C8831}" destId="{A5528EB6-F68B-480F-8281-3E34C1F7C860}" srcOrd="0" destOrd="0" presId="urn:microsoft.com/office/officeart/2005/8/layout/vList2"/>
    <dgm:cxn modelId="{DF976154-4722-4914-BCFE-CECFF9ABA151}" type="presOf" srcId="{EA95BA02-49C9-400B-90DB-9BF59C97CC56}" destId="{D5DD28A4-4C7C-4924-B9A5-B2B15C492C60}" srcOrd="0" destOrd="0" presId="urn:microsoft.com/office/officeart/2005/8/layout/vList2"/>
    <dgm:cxn modelId="{DC055D5A-951C-4998-8BA0-790A98A7D9BE}" srcId="{307487A4-D834-4F4D-B083-BB7DFF31C5AF}" destId="{A22DE7BF-EDED-4D9F-810C-819C6FECFC9E}" srcOrd="0" destOrd="0" parTransId="{4C7CD0DA-E9DB-48E8-9D2D-C5568781DD58}" sibTransId="{4488886D-77C8-41B9-A07D-C95AAEA1F960}"/>
    <dgm:cxn modelId="{01B1647B-37F0-4C70-9571-CE3EBAE8A3B9}" type="presOf" srcId="{8F4B7C29-B759-4F14-B755-72AEDAB6C35E}" destId="{5A7D6253-A6BD-4E54-98F4-30448279ED68}" srcOrd="0" destOrd="0" presId="urn:microsoft.com/office/officeart/2005/8/layout/vList2"/>
    <dgm:cxn modelId="{95C2B18E-D055-4645-B3DB-9205E5982532}" srcId="{78F46DB2-CBD3-4045-A7B7-112CE55C8831}" destId="{C441E2BF-8075-489C-8B8B-C5E17249B7D5}" srcOrd="0" destOrd="0" parTransId="{8122D05B-51C7-465F-BDED-C63B442DEDC6}" sibTransId="{0C6DE732-8C10-4057-9AB3-6811F67AA687}"/>
    <dgm:cxn modelId="{779972B4-3AC5-404F-AA56-2DE1EF48A364}" type="presOf" srcId="{16520CEE-2969-4024-A5A6-9634C8440B5F}" destId="{AFCB66C2-F596-48C9-B9B0-8894C8749F9C}" srcOrd="0" destOrd="0" presId="urn:microsoft.com/office/officeart/2005/8/layout/vList2"/>
    <dgm:cxn modelId="{277CB0B7-99B2-496B-BC3D-B8C46BBB1438}" srcId="{16520CEE-2969-4024-A5A6-9634C8440B5F}" destId="{78F46DB2-CBD3-4045-A7B7-112CE55C8831}" srcOrd="1" destOrd="0" parTransId="{686B3502-CAAB-467E-9943-D8DFBCB77E78}" sibTransId="{580822BC-8610-4163-A4D2-6FB4049915D8}"/>
    <dgm:cxn modelId="{4A72D9EF-3619-448A-AD61-26DC8DCFB52C}" srcId="{16520CEE-2969-4024-A5A6-9634C8440B5F}" destId="{EA95BA02-49C9-400B-90DB-9BF59C97CC56}" srcOrd="0" destOrd="0" parTransId="{00FB4875-EF3F-4B50-89B9-873EA06FFBD2}" sibTransId="{8D7092BD-94BB-4F82-89BF-384157012B7C}"/>
    <dgm:cxn modelId="{04D005FC-A5FA-4452-9FEA-79846042BBAB}" type="presOf" srcId="{A22DE7BF-EDED-4D9F-810C-819C6FECFC9E}" destId="{ABF6F7E7-36D6-4526-9C3A-6B6C0B2A2826}" srcOrd="0" destOrd="0" presId="urn:microsoft.com/office/officeart/2005/8/layout/vList2"/>
    <dgm:cxn modelId="{1FAE6C3E-CA57-4650-90DF-271CEEFFCEFB}" type="presParOf" srcId="{AFCB66C2-F596-48C9-B9B0-8894C8749F9C}" destId="{D5DD28A4-4C7C-4924-B9A5-B2B15C492C60}" srcOrd="0" destOrd="0" presId="urn:microsoft.com/office/officeart/2005/8/layout/vList2"/>
    <dgm:cxn modelId="{F9614BFB-4309-4E69-839D-90DF9606FF70}" type="presParOf" srcId="{AFCB66C2-F596-48C9-B9B0-8894C8749F9C}" destId="{5A7D6253-A6BD-4E54-98F4-30448279ED68}" srcOrd="1" destOrd="0" presId="urn:microsoft.com/office/officeart/2005/8/layout/vList2"/>
    <dgm:cxn modelId="{3F84BD1A-1D86-425B-9E8C-9F12209C3B2E}" type="presParOf" srcId="{AFCB66C2-F596-48C9-B9B0-8894C8749F9C}" destId="{A5528EB6-F68B-480F-8281-3E34C1F7C860}" srcOrd="2" destOrd="0" presId="urn:microsoft.com/office/officeart/2005/8/layout/vList2"/>
    <dgm:cxn modelId="{35073846-571A-4172-A840-F3280DAAF395}" type="presParOf" srcId="{AFCB66C2-F596-48C9-B9B0-8894C8749F9C}" destId="{24472C89-CBFE-437C-ACD1-E9F2BE4908C9}" srcOrd="3" destOrd="0" presId="urn:microsoft.com/office/officeart/2005/8/layout/vList2"/>
    <dgm:cxn modelId="{80B1FC5F-2B48-48AC-A128-1834093A6620}" type="presParOf" srcId="{AFCB66C2-F596-48C9-B9B0-8894C8749F9C}" destId="{5250F851-0B90-4A23-BDDB-926B6F46D995}" srcOrd="4" destOrd="0" presId="urn:microsoft.com/office/officeart/2005/8/layout/vList2"/>
    <dgm:cxn modelId="{ADB8B789-1A58-4138-B8DA-BCEBE0DCAC5B}" type="presParOf" srcId="{AFCB66C2-F596-48C9-B9B0-8894C8749F9C}" destId="{ABF6F7E7-36D6-4526-9C3A-6B6C0B2A282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D28A4-4C7C-4924-B9A5-B2B15C492C60}">
      <dsp:nvSpPr>
        <dsp:cNvPr id="0" name=""/>
        <dsp:cNvSpPr/>
      </dsp:nvSpPr>
      <dsp:spPr>
        <a:xfrm>
          <a:off x="0" y="5774"/>
          <a:ext cx="4579937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Imagem: 640x640 pixels</a:t>
          </a:r>
        </a:p>
      </dsp:txBody>
      <dsp:txXfrm>
        <a:off x="33127" y="38901"/>
        <a:ext cx="4513683" cy="612346"/>
      </dsp:txXfrm>
    </dsp:sp>
    <dsp:sp modelId="{5A7D6253-A6BD-4E54-98F4-30448279ED68}">
      <dsp:nvSpPr>
        <dsp:cNvPr id="0" name=""/>
        <dsp:cNvSpPr/>
      </dsp:nvSpPr>
      <dsp:spPr>
        <a:xfrm>
          <a:off x="0" y="684374"/>
          <a:ext cx="4579937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41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300" kern="1200" dirty="0"/>
            <a:t>Balanceia qualidade e velocidade</a:t>
          </a:r>
        </a:p>
      </dsp:txBody>
      <dsp:txXfrm>
        <a:off x="0" y="684374"/>
        <a:ext cx="4579937" cy="480240"/>
      </dsp:txXfrm>
    </dsp:sp>
    <dsp:sp modelId="{A5528EB6-F68B-480F-8281-3E34C1F7C860}">
      <dsp:nvSpPr>
        <dsp:cNvPr id="0" name=""/>
        <dsp:cNvSpPr/>
      </dsp:nvSpPr>
      <dsp:spPr>
        <a:xfrm>
          <a:off x="0" y="1164614"/>
          <a:ext cx="4579937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Batch </a:t>
          </a:r>
          <a:r>
            <a:rPr lang="pt-BR" sz="2900" kern="1200" dirty="0" err="1"/>
            <a:t>Size</a:t>
          </a:r>
          <a:r>
            <a:rPr lang="pt-BR" sz="2900" kern="1200" dirty="0"/>
            <a:t>: 16</a:t>
          </a:r>
        </a:p>
      </dsp:txBody>
      <dsp:txXfrm>
        <a:off x="33127" y="1197741"/>
        <a:ext cx="4513683" cy="612346"/>
      </dsp:txXfrm>
    </dsp:sp>
    <dsp:sp modelId="{24472C89-CBFE-437C-ACD1-E9F2BE4908C9}">
      <dsp:nvSpPr>
        <dsp:cNvPr id="0" name=""/>
        <dsp:cNvSpPr/>
      </dsp:nvSpPr>
      <dsp:spPr>
        <a:xfrm>
          <a:off x="0" y="1843214"/>
          <a:ext cx="4579937" cy="675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41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300" kern="1200" dirty="0"/>
            <a:t>O modelo será atualizado a cada 16 imagens.</a:t>
          </a:r>
        </a:p>
      </dsp:txBody>
      <dsp:txXfrm>
        <a:off x="0" y="1843214"/>
        <a:ext cx="4579937" cy="675337"/>
      </dsp:txXfrm>
    </dsp:sp>
    <dsp:sp modelId="{5250F851-0B90-4A23-BDDB-926B6F46D995}">
      <dsp:nvSpPr>
        <dsp:cNvPr id="0" name=""/>
        <dsp:cNvSpPr/>
      </dsp:nvSpPr>
      <dsp:spPr>
        <a:xfrm>
          <a:off x="0" y="2518551"/>
          <a:ext cx="4579937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Épocas: 100</a:t>
          </a:r>
        </a:p>
      </dsp:txBody>
      <dsp:txXfrm>
        <a:off x="33127" y="2551678"/>
        <a:ext cx="4513683" cy="612346"/>
      </dsp:txXfrm>
    </dsp:sp>
    <dsp:sp modelId="{ABF6F7E7-36D6-4526-9C3A-6B6C0B2A2826}">
      <dsp:nvSpPr>
        <dsp:cNvPr id="0" name=""/>
        <dsp:cNvSpPr/>
      </dsp:nvSpPr>
      <dsp:spPr>
        <a:xfrm>
          <a:off x="0" y="3197151"/>
          <a:ext cx="4579937" cy="675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41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300" kern="1200" dirty="0"/>
            <a:t>O modelo passará pelos dados 100 vezes.</a:t>
          </a:r>
        </a:p>
      </dsp:txBody>
      <dsp:txXfrm>
        <a:off x="0" y="3197151"/>
        <a:ext cx="4579937" cy="675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D28A4-4C7C-4924-B9A5-B2B15C492C60}">
      <dsp:nvSpPr>
        <dsp:cNvPr id="0" name=""/>
        <dsp:cNvSpPr/>
      </dsp:nvSpPr>
      <dsp:spPr>
        <a:xfrm>
          <a:off x="0" y="33336"/>
          <a:ext cx="4579937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Contraste e Brilho</a:t>
          </a:r>
        </a:p>
      </dsp:txBody>
      <dsp:txXfrm>
        <a:off x="21704" y="55040"/>
        <a:ext cx="4536529" cy="401192"/>
      </dsp:txXfrm>
    </dsp:sp>
    <dsp:sp modelId="{5A7D6253-A6BD-4E54-98F4-30448279ED68}">
      <dsp:nvSpPr>
        <dsp:cNvPr id="0" name=""/>
        <dsp:cNvSpPr/>
      </dsp:nvSpPr>
      <dsp:spPr>
        <a:xfrm>
          <a:off x="0" y="477936"/>
          <a:ext cx="4579937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41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Melhorar o contraste e o brilho pode destacar objetos em diferentes condições de iluminação, facilitando a detecção de veículos em cenários com luz forte ou fraca.</a:t>
          </a:r>
        </a:p>
      </dsp:txBody>
      <dsp:txXfrm>
        <a:off x="0" y="477936"/>
        <a:ext cx="4579937" cy="629280"/>
      </dsp:txXfrm>
    </dsp:sp>
    <dsp:sp modelId="{A5528EB6-F68B-480F-8281-3E34C1F7C860}">
      <dsp:nvSpPr>
        <dsp:cNvPr id="0" name=""/>
        <dsp:cNvSpPr/>
      </dsp:nvSpPr>
      <dsp:spPr>
        <a:xfrm>
          <a:off x="0" y="1107216"/>
          <a:ext cx="4579937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Redimensionamento e Padronização</a:t>
          </a:r>
        </a:p>
      </dsp:txBody>
      <dsp:txXfrm>
        <a:off x="21704" y="1128920"/>
        <a:ext cx="4536529" cy="401192"/>
      </dsp:txXfrm>
    </dsp:sp>
    <dsp:sp modelId="{24472C89-CBFE-437C-ACD1-E9F2BE4908C9}">
      <dsp:nvSpPr>
        <dsp:cNvPr id="0" name=""/>
        <dsp:cNvSpPr/>
      </dsp:nvSpPr>
      <dsp:spPr>
        <a:xfrm>
          <a:off x="0" y="1551816"/>
          <a:ext cx="4579937" cy="825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41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Redimensionar todas as imagens para um tamanho padrão, garante que o YOLOv5 receba entradas consistentes, evitando distorções e mantendo a proporção de objetos.</a:t>
          </a:r>
        </a:p>
      </dsp:txBody>
      <dsp:txXfrm>
        <a:off x="0" y="1551816"/>
        <a:ext cx="4579937" cy="825929"/>
      </dsp:txXfrm>
    </dsp:sp>
    <dsp:sp modelId="{5250F851-0B90-4A23-BDDB-926B6F46D995}">
      <dsp:nvSpPr>
        <dsp:cNvPr id="0" name=""/>
        <dsp:cNvSpPr/>
      </dsp:nvSpPr>
      <dsp:spPr>
        <a:xfrm>
          <a:off x="0" y="2377746"/>
          <a:ext cx="4579937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Data </a:t>
          </a:r>
          <a:r>
            <a:rPr lang="pt-BR" sz="1900" kern="1200" dirty="0" err="1"/>
            <a:t>Augumentation</a:t>
          </a:r>
          <a:endParaRPr lang="pt-BR" sz="1900" kern="1200" dirty="0"/>
        </a:p>
      </dsp:txBody>
      <dsp:txXfrm>
        <a:off x="21704" y="2399450"/>
        <a:ext cx="4536529" cy="401192"/>
      </dsp:txXfrm>
    </dsp:sp>
    <dsp:sp modelId="{ABF6F7E7-36D6-4526-9C3A-6B6C0B2A2826}">
      <dsp:nvSpPr>
        <dsp:cNvPr id="0" name=""/>
        <dsp:cNvSpPr/>
      </dsp:nvSpPr>
      <dsp:spPr>
        <a:xfrm>
          <a:off x="0" y="2822346"/>
          <a:ext cx="4579937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41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500" kern="1200" dirty="0"/>
            <a:t>Aplicar técnicas como rotação, espelhamento ou pequenas alterações na escala aumenta a variedade dos dados de treinamento. Isso ajuda o modelo a generalizar melhor e a lidar com diferentes ângulos e perspectivas dos veículos.</a:t>
          </a:r>
        </a:p>
      </dsp:txBody>
      <dsp:txXfrm>
        <a:off x="0" y="2822346"/>
        <a:ext cx="4579937" cy="1022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pt-BR" smtClean="0"/>
              <a:t>09/09/2024</a:t>
            </a:fld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1BD1034A-5F28-4425-AA31-2550B0E72D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41E03-A8AF-41B5-A84F-680EF34FA519}" type="datetimeFigureOut">
              <a:rPr lang="pt-BR" smtClean="0"/>
              <a:t>09/09/2024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9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8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2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95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9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4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3" name="Substitulo para texto 12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pt-BR" noProof="0" dirty="0"/>
              <a:t>Seu nome</a:t>
            </a:r>
          </a:p>
          <a:p>
            <a:pPr lvl="0"/>
            <a:r>
              <a:rPr lang="pt-BR" noProof="0" dirty="0"/>
              <a:t>Nome do professor</a:t>
            </a:r>
          </a:p>
          <a:p>
            <a:pPr lvl="0"/>
            <a:r>
              <a:rPr lang="pt-BR" noProof="0" dirty="0"/>
              <a:t>Escola</a:t>
            </a:r>
          </a:p>
          <a:p>
            <a:pPr lvl="0"/>
            <a:r>
              <a:rPr lang="pt-BR" noProof="0" dirty="0"/>
              <a:t>Data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t-BR" noProof="0" dirty="0"/>
              <a:t>NOME DO PROJETO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pt-BR" noProof="0" dirty="0"/>
              <a:t>VISÃO GERAL DO PROJETO</a:t>
            </a:r>
          </a:p>
        </p:txBody>
      </p:sp>
      <p:sp>
        <p:nvSpPr>
          <p:cNvPr id="9" name="Substitulo para conteúdo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pt-BR" noProof="0" dirty="0"/>
              <a:t>PESQUISA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pt-BR" noProof="0" dirty="0"/>
              <a:t>PROCEDIMENTOS</a:t>
            </a:r>
          </a:p>
        </p:txBody>
      </p:sp>
      <p:sp>
        <p:nvSpPr>
          <p:cNvPr id="6" name="Substitulo para conteúdo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Substitulo para conteúdo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pt-BR" noProof="0" dirty="0"/>
              <a:t>DADOS / OBSERVAÇÕES</a:t>
            </a:r>
          </a:p>
        </p:txBody>
      </p:sp>
      <p:sp>
        <p:nvSpPr>
          <p:cNvPr id="6" name="Substitulo para conteúdo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Substitulo para conteúdo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pt-BR" noProof="0" dirty="0"/>
              <a:t>CONCLUSÕES</a:t>
            </a:r>
          </a:p>
        </p:txBody>
      </p:sp>
      <p:sp>
        <p:nvSpPr>
          <p:cNvPr id="7" name="Substitulo para conteúdo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pt-BR" noProof="0" dirty="0"/>
              <a:t>Obras citadas</a:t>
            </a:r>
          </a:p>
        </p:txBody>
      </p:sp>
      <p:sp>
        <p:nvSpPr>
          <p:cNvPr id="7" name="Substitulo para conteúdo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1000"/>
            <a:ext cx="11520000" cy="1655832"/>
          </a:xfrm>
        </p:spPr>
        <p:txBody>
          <a:bodyPr/>
          <a:lstStyle>
            <a:lvl1pPr>
              <a:defRPr/>
            </a:lvl1pPr>
          </a:lstStyle>
          <a:p>
            <a:r>
              <a:rPr lang="pt-BR" noProof="0" dirty="0"/>
              <a:t>CLIQUE PARA EDITAR O ESTILO DO SLIDE MESTRE</a:t>
            </a:r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ubstitulo para título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000"/>
            <a:ext cx="11520000" cy="12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Clique para editar o título mestre</a:t>
            </a:r>
            <a:endParaRPr lang="en-US" dirty="0"/>
          </a:p>
        </p:txBody>
      </p:sp>
      <p:sp>
        <p:nvSpPr>
          <p:cNvPr id="3" name="Substitulo para texto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/>
              <a:t>Quinto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4" name="Substitulo para data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ubstitulo para rodapé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stitulo do nº do slide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openxmlformats.org/officeDocument/2006/relationships/hyperlink" Target="https://www.remix3d.com/details/G009SWF2NW79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WF2NW7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remix3d.com/details/G009SWF2NW79" TargetMode="Externa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trainingdatapro/cars-video-object-tracking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remix3d.com/details/G009SWF2NW79" TargetMode="External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dos de contato do autor">
            <a:extLst>
              <a:ext uri="{FF2B5EF4-FFF2-40B4-BE49-F238E27FC236}">
                <a16:creationId xmlns:a16="http://schemas.microsoft.com/office/drawing/2014/main" id="{F43A3CE6-1060-4EEC-AB5A-19160A9B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550" y="5112969"/>
            <a:ext cx="5759450" cy="647262"/>
          </a:xfrm>
        </p:spPr>
        <p:txBody>
          <a:bodyPr/>
          <a:lstStyle/>
          <a:p>
            <a:r>
              <a:rPr lang="pt-BR" dirty="0"/>
              <a:t>Processamento de Imagens</a:t>
            </a:r>
            <a:br>
              <a:rPr lang="pt-BR" dirty="0"/>
            </a:br>
            <a:r>
              <a:rPr lang="pt-BR" dirty="0"/>
              <a:t>BCC – Noite</a:t>
            </a:r>
          </a:p>
          <a:p>
            <a:endParaRPr lang="pt-BR" sz="2400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Modelo 3D de um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5066986"/>
                  </p:ext>
                </p:extLst>
              </p:nvPr>
            </p:nvGraphicFramePr>
            <p:xfrm>
              <a:off x="1797494" y="572501"/>
              <a:ext cx="9915130" cy="77958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15130" cy="779586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3600005" az="-2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4560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Modelo 3D de um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7494" y="572501"/>
                <a:ext cx="9915130" cy="7795867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6" name="Título do slide">
            <a:extLst>
              <a:ext uri="{FF2B5EF4-FFF2-40B4-BE49-F238E27FC236}">
                <a16:creationId xmlns:a16="http://schemas.microsoft.com/office/drawing/2014/main" id="{19AB89D0-8562-49A8-BAFA-01679A4C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057400"/>
            <a:ext cx="6522000" cy="3379200"/>
          </a:xfrm>
        </p:spPr>
        <p:txBody>
          <a:bodyPr>
            <a:noAutofit/>
          </a:bodyPr>
          <a:lstStyle/>
          <a:p>
            <a:r>
              <a:rPr lang="pt-BR" sz="4400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Análise Comparativa do Uso do YOLOv5 com e sem Pré-processamento de Imagens para Contagem de Veículos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CB195D-A418-4F02-B32C-F9B904DA0A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59216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104B6C-4951-48E1-94A6-F2B18F39C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3581400"/>
            <a:ext cx="11520000" cy="1224000"/>
          </a:xfrm>
        </p:spPr>
        <p:txBody>
          <a:bodyPr/>
          <a:lstStyle/>
          <a:p>
            <a:pPr algn="ctr"/>
            <a:r>
              <a:rPr lang="pt-BR" dirty="0"/>
              <a:t>Obrigado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de um Velociraptor" descr="Velociraptor">
                <a:extLst>
                  <a:ext uri="{FF2B5EF4-FFF2-40B4-BE49-F238E27FC236}">
                    <a16:creationId xmlns:a16="http://schemas.microsoft.com/office/drawing/2014/main" id="{646FD314-098B-48F4-8DCE-1D1BD11477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5291064"/>
                  </p:ext>
                </p:extLst>
              </p:nvPr>
            </p:nvGraphicFramePr>
            <p:xfrm>
              <a:off x="5088000" y="-3941978"/>
              <a:ext cx="16776000" cy="111419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776000" cy="1114195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7831" ay="-1289803" az="10696408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21428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de um Velociraptor" descr="Velociraptor">
                <a:extLst>
                  <a:ext uri="{FF2B5EF4-FFF2-40B4-BE49-F238E27FC236}">
                    <a16:creationId xmlns:a16="http://schemas.microsoft.com/office/drawing/2014/main" id="{646FD314-098B-48F4-8DCE-1D1BD11477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8000" y="-3941978"/>
                <a:ext cx="16776000" cy="11141956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10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do slide">
            <a:extLst>
              <a:ext uri="{FF2B5EF4-FFF2-40B4-BE49-F238E27FC236}">
                <a16:creationId xmlns:a16="http://schemas.microsoft.com/office/drawing/2014/main" id="{929EA470-9264-443A-A06E-FDFF0B05D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pc="-150" dirty="0"/>
              <a:t>Visão geral do projeto</a:t>
            </a:r>
          </a:p>
        </p:txBody>
      </p:sp>
      <p:sp>
        <p:nvSpPr>
          <p:cNvPr id="6" name="Substituto para conteúdo">
            <a:extLst>
              <a:ext uri="{FF2B5EF4-FFF2-40B4-BE49-F238E27FC236}">
                <a16:creationId xmlns:a16="http://schemas.microsoft.com/office/drawing/2014/main" id="{9BE696AB-88A2-44DD-A501-53A9C037D0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999"/>
            <a:ext cx="5760000" cy="884121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Análise comparativa detalhada entre o uso do modelo YOLOv5 para a contagem de veículos em imagens, com e sem a aplicação de técnicas de pré-processamento de imagem.</a:t>
            </a:r>
          </a:p>
        </p:txBody>
      </p:sp>
      <p:sp>
        <p:nvSpPr>
          <p:cNvPr id="14" name="Retângulo de fundo da descrição" descr="retângulo de tela de fundo&#10;&#10;Cor da tela de fundo das seções &quot;sobre o baralho&quot;">
            <a:extLst>
              <a:ext uri="{FF2B5EF4-FFF2-40B4-BE49-F238E27FC236}">
                <a16:creationId xmlns:a16="http://schemas.microsoft.com/office/drawing/2014/main" id="{B0035708-F243-4220-829E-410C6EF1FB6A}"/>
              </a:ext>
            </a:extLst>
          </p:cNvPr>
          <p:cNvSpPr/>
          <p:nvPr/>
        </p:nvSpPr>
        <p:spPr>
          <a:xfrm>
            <a:off x="0" y="2561501"/>
            <a:ext cx="6096000" cy="4296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Descrição da apresentação">
            <a:extLst>
              <a:ext uri="{FF2B5EF4-FFF2-40B4-BE49-F238E27FC236}">
                <a16:creationId xmlns:a16="http://schemas.microsoft.com/office/drawing/2014/main" id="{A57781AA-5DC8-4047-A353-41D44C25097A}"/>
              </a:ext>
            </a:extLst>
          </p:cNvPr>
          <p:cNvSpPr txBox="1">
            <a:spLocks/>
          </p:cNvSpPr>
          <p:nvPr/>
        </p:nvSpPr>
        <p:spPr>
          <a:xfrm>
            <a:off x="336000" y="2709000"/>
            <a:ext cx="4160754" cy="424732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pt-BR" sz="2400" dirty="0">
                <a:solidFill>
                  <a:schemeClr val="tx1"/>
                </a:solidFill>
                <a:latin typeface="+mj-lt"/>
              </a:rPr>
              <a:t>SOBRE ESTA APRESENTAÇÃO</a:t>
            </a:r>
          </a:p>
        </p:txBody>
      </p:sp>
      <p:cxnSp>
        <p:nvCxnSpPr>
          <p:cNvPr id="17" name="Sublinhado da descrição" descr="Conector Reto">
            <a:extLst>
              <a:ext uri="{FF2B5EF4-FFF2-40B4-BE49-F238E27FC236}">
                <a16:creationId xmlns:a16="http://schemas.microsoft.com/office/drawing/2014/main" id="{B459D0BE-5E7B-4C69-BF34-51D229171959}"/>
              </a:ext>
            </a:extLst>
          </p:cNvPr>
          <p:cNvCxnSpPr>
            <a:cxnSpLocks/>
          </p:cNvCxnSpPr>
          <p:nvPr/>
        </p:nvCxnSpPr>
        <p:spPr>
          <a:xfrm>
            <a:off x="336000" y="3133732"/>
            <a:ext cx="2880000" cy="0"/>
          </a:xfrm>
          <a:prstGeom prst="line">
            <a:avLst/>
          </a:prstGeom>
          <a:ln>
            <a:solidFill>
              <a:schemeClr val="tx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escrição da apresentação">
            <a:extLst>
              <a:ext uri="{FF2B5EF4-FFF2-40B4-BE49-F238E27FC236}">
                <a16:creationId xmlns:a16="http://schemas.microsoft.com/office/drawing/2014/main" id="{0337D7D5-6958-4BAB-A4C4-0671891AEF10}"/>
              </a:ext>
            </a:extLst>
          </p:cNvPr>
          <p:cNvSpPr txBox="1">
            <a:spLocks/>
          </p:cNvSpPr>
          <p:nvPr/>
        </p:nvSpPr>
        <p:spPr>
          <a:xfrm>
            <a:off x="336000" y="3102391"/>
            <a:ext cx="5256000" cy="38039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Dataset</a:t>
            </a:r>
            <a:r>
              <a:rPr lang="pt-BR" sz="1800" dirty="0"/>
              <a:t> Utilizado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pc="-4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Configuração de Treinamento Algoritmo: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spc="-4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YOLOv5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spc="-4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Parâmetros e ajustes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pc="-4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Resultados Iniciais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pc="-4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Pré-processamento de Imagens: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spc="-4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Técnicas aplicadas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spc="-40" dirty="0"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Justificativa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pc="-4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Resultados Após Pré-processamento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pc="-4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Análise Comparativa dos Resultados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o 3D de um Velociraptor" descr="Velociraptor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8702499"/>
                  </p:ext>
                </p:extLst>
              </p:nvPr>
            </p:nvGraphicFramePr>
            <p:xfrm>
              <a:off x="5088000" y="-3941978"/>
              <a:ext cx="16776000" cy="111419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776000" cy="1114195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7831" ay="-1289803" az="10696408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21428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o 3D de um Velociraptor" descr="Velociraptor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000" y="-3941978"/>
                <a:ext cx="16776000" cy="11141956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59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do slid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Dataset</a:t>
            </a:r>
            <a:endParaRPr lang="pt-BR" dirty="0"/>
          </a:p>
        </p:txBody>
      </p:sp>
      <p:sp>
        <p:nvSpPr>
          <p:cNvPr id="6" name="Substituto para conteúdo">
            <a:extLst>
              <a:ext uri="{FF2B5EF4-FFF2-40B4-BE49-F238E27FC236}">
                <a16:creationId xmlns:a16="http://schemas.microsoft.com/office/drawing/2014/main" id="{E39AB279-ED9D-4EF8-878A-34B9B797A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Foi utilizada uma base de dados disponível no Kaggle </a:t>
            </a:r>
            <a:r>
              <a:rPr lang="pt-BR" dirty="0">
                <a:hlinkClick r:id="rId3"/>
              </a:rPr>
              <a:t>(Cars Video Object Tracking)</a:t>
            </a:r>
            <a:r>
              <a:rPr lang="pt-BR" dirty="0"/>
              <a:t>composta por aproximadamente 300 imagens de carros em estradas. Esta base de dados é ideal para tarefas de detecção e rastreamento de objetos, oferecendo uma variedade de cenários de tráfego para treinar modelos de visão computacional.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Modelo 3D de um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9434621"/>
                  </p:ext>
                </p:extLst>
              </p:nvPr>
            </p:nvGraphicFramePr>
            <p:xfrm>
              <a:off x="-8028311" y="1647523"/>
              <a:ext cx="14125395" cy="785493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125395" cy="785493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485" ay="2312355" az="772316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17260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Modelo 3D de um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028311" y="1647523"/>
                <a:ext cx="14125395" cy="7854932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496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do slide">
            <a:extLst>
              <a:ext uri="{FF2B5EF4-FFF2-40B4-BE49-F238E27FC236}">
                <a16:creationId xmlns:a16="http://schemas.microsoft.com/office/drawing/2014/main" id="{4AFB171C-88B3-4B24-9015-55F44DDF4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pc="-40" dirty="0">
                <a:ea typeface="Verdana" panose="020B0604030504040204" pitchFamily="34" charset="0"/>
                <a:cs typeface="Verdana" panose="020B0604030504040204" pitchFamily="34" charset="0"/>
              </a:rPr>
              <a:t>Configuração de Treinamento</a:t>
            </a:r>
            <a:endParaRPr lang="pt-BR" dirty="0"/>
          </a:p>
        </p:txBody>
      </p:sp>
      <p:sp>
        <p:nvSpPr>
          <p:cNvPr id="8" name="Substituto para conteúdo 1">
            <a:extLst>
              <a:ext uri="{FF2B5EF4-FFF2-40B4-BE49-F238E27FC236}">
                <a16:creationId xmlns:a16="http://schemas.microsoft.com/office/drawing/2014/main" id="{FB736C23-35C7-43F5-BA6F-C92830B43B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1" y="1828799"/>
            <a:ext cx="5302800" cy="433546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dirty="0"/>
              <a:t>O que é o YOLOv5?</a:t>
            </a:r>
          </a:p>
          <a:p>
            <a:endParaRPr lang="pt-BR" dirty="0"/>
          </a:p>
          <a:p>
            <a:pPr algn="just"/>
            <a:r>
              <a:rPr lang="pt-BR" dirty="0"/>
              <a:t>YOLOv5 (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Look </a:t>
            </a:r>
            <a:r>
              <a:rPr lang="pt-BR" dirty="0" err="1"/>
              <a:t>Once</a:t>
            </a:r>
            <a:r>
              <a:rPr lang="pt-BR" dirty="0"/>
              <a:t>, versão 5) é um modelo de detecção de objetos em tempo real, conhecido por sua eficiência e rapidez. Ele consegue identificar e localizar vários objetos em uma imagem ou vídeo de forma simultânea, sendo amplamente utilizado em aplicações como vigilância, direção autônoma e contagem de veículos. A versão 5 traz melhorias em precisão e velocidade, tornando-o leve e fácil de treinar em diferentes tipos de hardware.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3D875117-0C0D-494C-BF87-3087848D498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78746900"/>
              </p:ext>
            </p:extLst>
          </p:nvPr>
        </p:nvGraphicFramePr>
        <p:xfrm>
          <a:off x="6781800" y="2514600"/>
          <a:ext cx="4579937" cy="3878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183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do slide">
            <a:extLst>
              <a:ext uri="{FF2B5EF4-FFF2-40B4-BE49-F238E27FC236}">
                <a16:creationId xmlns:a16="http://schemas.microsoft.com/office/drawing/2014/main" id="{9D1FDE26-97A9-4B6B-95A1-438EFEEF1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pc="-40" dirty="0">
                <a:ea typeface="Verdana" panose="020B0604030504040204" pitchFamily="34" charset="0"/>
                <a:cs typeface="Verdana" panose="020B0604030504040204" pitchFamily="34" charset="0"/>
              </a:rPr>
              <a:t>Resultados Iniciais</a:t>
            </a:r>
          </a:p>
        </p:txBody>
      </p:sp>
      <p:sp>
        <p:nvSpPr>
          <p:cNvPr id="5" name="Substituto para conteúdo 2">
            <a:extLst>
              <a:ext uri="{FF2B5EF4-FFF2-40B4-BE49-F238E27FC236}">
                <a16:creationId xmlns:a16="http://schemas.microsoft.com/office/drawing/2014/main" id="{B2D6BEAA-9904-4278-8885-5870E3392F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pt-BR" dirty="0"/>
              <a:t>Os primeiros resultados mostram que o YOLOv5 está contando os veículos com grande precisão, graças à excelente qualidade das imagens do </a:t>
            </a:r>
            <a:r>
              <a:rPr lang="pt-BR" dirty="0" err="1"/>
              <a:t>dataset</a:t>
            </a:r>
            <a:r>
              <a:rPr lang="pt-BR" dirty="0"/>
              <a:t> utilizado.</a:t>
            </a:r>
          </a:p>
          <a:p>
            <a:pPr algn="just"/>
            <a:endParaRPr lang="pt-BR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Precisão Elevada: O modelo reconhece e conta os veículos com alta taxa de acerto.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Imagens de Alta Qualidade: A qualidade superior das imagens no </a:t>
            </a:r>
            <a:r>
              <a:rPr lang="pt-BR" dirty="0" err="1"/>
              <a:t>dataset</a:t>
            </a:r>
            <a:r>
              <a:rPr lang="pt-BR" dirty="0"/>
              <a:t> ajudou o YOLOv5 a detectar até os detalhes mais sutis.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Velocidade em Tempo Real: Processamento rápido, adequado para aplicações como monitoramento de tráfego.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Detecção Consistente: O modelo identifica múltiplos veículos em diferentes condições com precisão.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67FD044-19F2-4218-8E9D-469F796D8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7" y="1816929"/>
            <a:ext cx="3733800" cy="22343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5D088B-D337-4FCB-8F14-49340AD60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398413"/>
            <a:ext cx="3759634" cy="2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51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do slide">
            <a:extLst>
              <a:ext uri="{FF2B5EF4-FFF2-40B4-BE49-F238E27FC236}">
                <a16:creationId xmlns:a16="http://schemas.microsoft.com/office/drawing/2014/main" id="{4AFB171C-88B3-4B24-9015-55F44DDF4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pc="-40" dirty="0">
                <a:ea typeface="Verdana" panose="020B0604030504040204" pitchFamily="34" charset="0"/>
                <a:cs typeface="Verdana" panose="020B0604030504040204" pitchFamily="34" charset="0"/>
              </a:rPr>
              <a:t>Pré-processamento de Imagens:</a:t>
            </a:r>
          </a:p>
        </p:txBody>
      </p:sp>
      <p:sp>
        <p:nvSpPr>
          <p:cNvPr id="8" name="Substituto para conteúdo 1">
            <a:extLst>
              <a:ext uri="{FF2B5EF4-FFF2-40B4-BE49-F238E27FC236}">
                <a16:creationId xmlns:a16="http://schemas.microsoft.com/office/drawing/2014/main" id="{FB736C23-35C7-43F5-BA6F-C92830B43B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1" y="1828799"/>
            <a:ext cx="5302800" cy="4335463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dirty="0"/>
              <a:t>Essas técnicas de pré-processamento foram escolhidas para melhorar a qualidade das imagens e o desempenho do YOLOv5. O ajuste de contraste e brilho ajuda na detecção de veículos em diferentes condições de iluminação. O redimensionamento padroniza o tamanho das imagens, evitando distorções nos objetos e garantindo consistência para o modelo. Já o data augmentation, com rotação e espelhamento, amplia a diversidade do </a:t>
            </a:r>
            <a:r>
              <a:rPr lang="pt-BR" dirty="0" err="1"/>
              <a:t>dataset</a:t>
            </a:r>
            <a:r>
              <a:rPr lang="pt-BR" dirty="0"/>
              <a:t>, tornando o modelo mais robusto e capaz de reconhecer veículos em diversos ângulos e situações.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3D875117-0C0D-494C-BF87-3087848D498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84477120"/>
              </p:ext>
            </p:extLst>
          </p:nvPr>
        </p:nvGraphicFramePr>
        <p:xfrm>
          <a:off x="6781800" y="2514600"/>
          <a:ext cx="4579937" cy="3878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3192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do slide">
            <a:extLst>
              <a:ext uri="{FF2B5EF4-FFF2-40B4-BE49-F238E27FC236}">
                <a16:creationId xmlns:a16="http://schemas.microsoft.com/office/drawing/2014/main" id="{9D1FDE26-97A9-4B6B-95A1-438EFEEF1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pc="-40" dirty="0">
                <a:ea typeface="Verdana" panose="020B0604030504040204" pitchFamily="34" charset="0"/>
                <a:cs typeface="Verdana" panose="020B0604030504040204" pitchFamily="34" charset="0"/>
              </a:rPr>
              <a:t>Resultados Após Pré-processamento</a:t>
            </a:r>
          </a:p>
        </p:txBody>
      </p:sp>
      <p:sp>
        <p:nvSpPr>
          <p:cNvPr id="5" name="Substituto para conteúdo 2">
            <a:extLst>
              <a:ext uri="{FF2B5EF4-FFF2-40B4-BE49-F238E27FC236}">
                <a16:creationId xmlns:a16="http://schemas.microsoft.com/office/drawing/2014/main" id="{B2D6BEAA-9904-4278-8885-5870E3392F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pt-BR" sz="1600" dirty="0"/>
              <a:t>Os resultados após o pré-processamento das imagens, que incluiu ajuste de contraste e brilho, redimensionamento, padronização e data augmentation, mostraram uma leve melhoria em comparação com os resultados iniciais. A qualidade das imagens do </a:t>
            </a:r>
            <a:r>
              <a:rPr lang="pt-BR" sz="1600" dirty="0" err="1"/>
              <a:t>dataset</a:t>
            </a:r>
            <a:r>
              <a:rPr lang="pt-BR" sz="1600" dirty="0"/>
              <a:t> original já era bastante boa, e o pré-processamento contribuiu para ajustes finos na performance do modelo.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1600" b="1" dirty="0"/>
              <a:t>Leve Melhora na Precisão:</a:t>
            </a:r>
            <a:r>
              <a:rPr lang="pt-BR" sz="1600" dirty="0"/>
              <a:t> O modelo apresentou uma leve melhoria na contagem de veículos, resultado das otimizações no pré-processamento das imagens. A precisão foi aprimorada, mas não houve uma diferença drástica devido à alta qualidade inicial das imagens.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1600" b="1" dirty="0"/>
              <a:t>Otimização de Detalhes:</a:t>
            </a:r>
            <a:r>
              <a:rPr lang="pt-BR" sz="1600" dirty="0"/>
              <a:t> As técnicas de contraste e brilho, juntamente com o redimensionamento e a padronização, ajudaram a realçar detalhes sutis nas imagens, resultando em uma detecção mais refinada.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1600" b="1" dirty="0"/>
              <a:t>Data Augmentation Eficiente:</a:t>
            </a:r>
            <a:r>
              <a:rPr lang="pt-BR" sz="1600" dirty="0"/>
              <a:t> A inclusão de data augmentation contribuiu para uma maior robustez do modelo, permitindo que o YOLOv5 lidasse melhor com variações nas condições das imagens, embora o impacto não tenha sido tão significativo quanto esperado.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1600" b="1" dirty="0"/>
              <a:t>Desempenho Consistente:</a:t>
            </a:r>
            <a:r>
              <a:rPr lang="pt-BR" sz="1600" dirty="0"/>
              <a:t> A velocidade de processamento e a consistência na detecção de múltiplos veículos continuaram a se manter em níveis elevados, refletindo a eficácia geral das técnicas de pré-processamento aplicadas.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B1739E1-3FBB-4522-9F39-ADD65816F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7" y="1816929"/>
            <a:ext cx="3733800" cy="223431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27220E6-930B-4C89-9CA6-4E4067B15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355065"/>
            <a:ext cx="3733800" cy="224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0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do slide">
            <a:extLst>
              <a:ext uri="{FF2B5EF4-FFF2-40B4-BE49-F238E27FC236}">
                <a16:creationId xmlns:a16="http://schemas.microsoft.com/office/drawing/2014/main" id="{083C325F-F11B-412D-BA3F-DD90FCE1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pc="-40" dirty="0">
                <a:ea typeface="Verdana" panose="020B0604030504040204" pitchFamily="34" charset="0"/>
                <a:cs typeface="Verdana" panose="020B0604030504040204" pitchFamily="34" charset="0"/>
              </a:rPr>
              <a:t>Análise Comparativa dos Resultados</a:t>
            </a:r>
          </a:p>
        </p:txBody>
      </p:sp>
      <p:sp>
        <p:nvSpPr>
          <p:cNvPr id="4" name="Substituto para conteúdo">
            <a:extLst>
              <a:ext uri="{FF2B5EF4-FFF2-40B4-BE49-F238E27FC236}">
                <a16:creationId xmlns:a16="http://schemas.microsoft.com/office/drawing/2014/main" id="{46C9C52E-F096-444B-927A-5E067306042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4"/>
            <a:ext cx="4998000" cy="5153026"/>
          </a:xfrm>
        </p:spPr>
        <p:txBody>
          <a:bodyPr>
            <a:normAutofit fontScale="32500" lnSpcReduction="20000"/>
          </a:bodyPr>
          <a:lstStyle/>
          <a:p>
            <a:r>
              <a:rPr lang="pt-BR" b="1" dirty="0"/>
              <a:t>1. Precisão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Antes do Pré-Processamento:</a:t>
            </a:r>
            <a:r>
              <a:rPr lang="pt-BR" dirty="0"/>
              <a:t> O YOLOv5 já demonstrava uma alta precisão na contagem de veículos, com uma taxa de acerto notável.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Após o Pré-Processamento:</a:t>
            </a:r>
            <a:r>
              <a:rPr lang="pt-BR" dirty="0"/>
              <a:t> A precisão foi levemente aprimorada. O ajuste de contraste e brilho, junto com o redimensionamento e padronização, contribuiu para uma detecção mais refinada, embora a melhoria não tenha sido drástica devido à alta qualidade inicial das imagens.</a:t>
            </a:r>
          </a:p>
          <a:p>
            <a:r>
              <a:rPr lang="pt-BR" b="1" dirty="0"/>
              <a:t>2. Qualidade das Imagens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Antes do Pré-Processamento:</a:t>
            </a:r>
            <a:r>
              <a:rPr lang="pt-BR" dirty="0"/>
              <a:t> As imagens do </a:t>
            </a:r>
            <a:r>
              <a:rPr lang="pt-BR" dirty="0" err="1"/>
              <a:t>dataset</a:t>
            </a:r>
            <a:r>
              <a:rPr lang="pt-BR" dirty="0"/>
              <a:t> eram de alta qualidade, permitindo ao modelo detectar detalhes sutis com eficácia.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Após o Pré-Processamento:</a:t>
            </a:r>
            <a:r>
              <a:rPr lang="pt-BR" dirty="0"/>
              <a:t> O pré-processamento ajudou a realçar ainda mais os detalhes, mas a melhoria foi marginal, refletindo a qualidade já elevada das imagens originais.</a:t>
            </a:r>
          </a:p>
          <a:p>
            <a:r>
              <a:rPr lang="pt-BR" b="1" dirty="0"/>
              <a:t>3. Velocidade de Processamento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Antes do Pré-Processamento:</a:t>
            </a:r>
            <a:r>
              <a:rPr lang="pt-BR" dirty="0"/>
              <a:t> O modelo apresentou um desempenho rápido e adequado para monitoramento em tempo real.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Após o Pré-Processamento:</a:t>
            </a:r>
            <a:r>
              <a:rPr lang="pt-BR" dirty="0"/>
              <a:t> A velocidade de processamento manteve-se consistente. O pré-processamento não impactou negativamente a velocidade, continuando a ser adequado para aplicações em tempo real.</a:t>
            </a:r>
          </a:p>
          <a:p>
            <a:r>
              <a:rPr lang="pt-BR" b="1" dirty="0"/>
              <a:t>4. Detecção Consistente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Antes do Pré-Processamento:</a:t>
            </a:r>
            <a:r>
              <a:rPr lang="pt-BR" dirty="0"/>
              <a:t> O modelo já era eficaz em identificar múltiplos veículos em diferentes condições.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Após o Pré-Processamento:</a:t>
            </a:r>
            <a:r>
              <a:rPr lang="pt-BR" dirty="0"/>
              <a:t> A detecção continuou a ser consistente, com uma leve melhoria na capacidade de lidar com variações nas condições das imagens devido ao data augmentation.</a:t>
            </a:r>
          </a:p>
          <a:p>
            <a:r>
              <a:rPr lang="pt-BR" b="1" dirty="0"/>
              <a:t>5. Data Augmentation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Antes do Pré-Processamento:</a:t>
            </a:r>
            <a:r>
              <a:rPr lang="pt-BR" dirty="0"/>
              <a:t> Não aplicado.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Após o Pré-Processamento:</a:t>
            </a:r>
            <a:r>
              <a:rPr lang="pt-BR" dirty="0"/>
              <a:t> A data augmentation foi eficaz em aumentar a robustez do modelo, embora o impacto na melhoria da precisão não tenha sido tão significativo quanto o esperado.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66EF5D-4A69-4AEE-8B19-A2E07AA3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00" y="4267200"/>
            <a:ext cx="3733800" cy="224193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AFF6289-D739-4B3F-9274-36CD9E87D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828800"/>
            <a:ext cx="3759634" cy="22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2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do slide">
            <a:extLst>
              <a:ext uri="{FF2B5EF4-FFF2-40B4-BE49-F238E27FC236}">
                <a16:creationId xmlns:a16="http://schemas.microsoft.com/office/drawing/2014/main" id="{E2DA1C27-5057-401D-906D-83E8FF5F98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6" name="Substituto para conteúdo">
            <a:extLst>
              <a:ext uri="{FF2B5EF4-FFF2-40B4-BE49-F238E27FC236}">
                <a16:creationId xmlns:a16="http://schemas.microsoft.com/office/drawing/2014/main" id="{37A94E8D-53DF-4547-B0C9-F532832DC0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4"/>
            <a:ext cx="11520000" cy="5076825"/>
          </a:xfrm>
        </p:spPr>
        <p:txBody>
          <a:bodyPr>
            <a:normAutofit fontScale="47500" lnSpcReduction="20000"/>
          </a:bodyPr>
          <a:lstStyle/>
          <a:p>
            <a:r>
              <a:rPr lang="pt-BR" dirty="0"/>
              <a:t>[1] John </a:t>
            </a:r>
            <a:r>
              <a:rPr lang="pt-BR" dirty="0" err="1"/>
              <a:t>Canny</a:t>
            </a:r>
            <a:r>
              <a:rPr lang="pt-BR" dirty="0"/>
              <a:t>. A </a:t>
            </a:r>
            <a:r>
              <a:rPr lang="pt-BR" dirty="0" err="1"/>
              <a:t>computational</a:t>
            </a:r>
            <a:r>
              <a:rPr lang="pt-BR" dirty="0"/>
              <a:t> approach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edge</a:t>
            </a:r>
            <a:r>
              <a:rPr lang="pt-BR" dirty="0"/>
              <a:t> </a:t>
            </a:r>
            <a:r>
              <a:rPr lang="pt-BR" dirty="0" err="1"/>
              <a:t>detection</a:t>
            </a:r>
            <a:r>
              <a:rPr lang="pt-BR" dirty="0"/>
              <a:t>. IEEE </a:t>
            </a:r>
            <a:r>
              <a:rPr lang="pt-BR" dirty="0" err="1"/>
              <a:t>Transactions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PatternAnalysis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Intelligence</a:t>
            </a:r>
            <a:r>
              <a:rPr lang="pt-BR" dirty="0"/>
              <a:t>, 8(6):679–698, 1986.</a:t>
            </a:r>
          </a:p>
          <a:p>
            <a:r>
              <a:rPr lang="pt-BR" dirty="0"/>
              <a:t>[2] </a:t>
            </a:r>
            <a:r>
              <a:rPr lang="pt-BR" dirty="0" err="1"/>
              <a:t>Lin</a:t>
            </a:r>
            <a:r>
              <a:rPr lang="pt-BR" dirty="0"/>
              <a:t> Chen, </a:t>
            </a:r>
            <a:r>
              <a:rPr lang="pt-BR" dirty="0" err="1"/>
              <a:t>Chao</a:t>
            </a:r>
            <a:r>
              <a:rPr lang="pt-BR" dirty="0"/>
              <a:t> Yang,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Han</a:t>
            </a:r>
            <a:r>
              <a:rPr lang="pt-BR" dirty="0"/>
              <a:t> Zhang. </a:t>
            </a:r>
            <a:r>
              <a:rPr lang="pt-BR" dirty="0" err="1"/>
              <a:t>Improving</a:t>
            </a:r>
            <a:r>
              <a:rPr lang="pt-BR" dirty="0"/>
              <a:t> Object </a:t>
            </a:r>
            <a:r>
              <a:rPr lang="pt-BR" dirty="0" err="1"/>
              <a:t>Detection</a:t>
            </a:r>
            <a:r>
              <a:rPr lang="pt-BR" dirty="0"/>
              <a:t> Performance </a:t>
            </a:r>
            <a:r>
              <a:rPr lang="pt-BR" dirty="0" err="1"/>
              <a:t>throughImage</a:t>
            </a:r>
            <a:r>
              <a:rPr lang="pt-BR" dirty="0"/>
              <a:t> </a:t>
            </a:r>
            <a:r>
              <a:rPr lang="pt-BR" dirty="0" err="1"/>
              <a:t>Enhancement</a:t>
            </a:r>
            <a:r>
              <a:rPr lang="pt-BR" dirty="0"/>
              <a:t>. Springer, 2015.</a:t>
            </a:r>
          </a:p>
          <a:p>
            <a:r>
              <a:rPr lang="pt-BR" dirty="0"/>
              <a:t>[3] Milton Friedman. The Use </a:t>
            </a:r>
            <a:r>
              <a:rPr lang="pt-BR" dirty="0" err="1"/>
              <a:t>of</a:t>
            </a:r>
            <a:r>
              <a:rPr lang="pt-BR" dirty="0"/>
              <a:t> Ranks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Avoid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Assumption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Normality</a:t>
            </a:r>
            <a:r>
              <a:rPr lang="pt-BR" dirty="0"/>
              <a:t> </a:t>
            </a:r>
            <a:r>
              <a:rPr lang="pt-BR" dirty="0" err="1"/>
              <a:t>Implicit</a:t>
            </a:r>
            <a:r>
              <a:rPr lang="pt-BR" dirty="0"/>
              <a:t> in </a:t>
            </a:r>
            <a:r>
              <a:rPr lang="pt-BR" dirty="0" err="1"/>
              <a:t>theAnalysis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Variance</a:t>
            </a:r>
            <a:r>
              <a:rPr lang="pt-BR" dirty="0"/>
              <a:t>, volume 32. American </a:t>
            </a:r>
            <a:r>
              <a:rPr lang="pt-BR" dirty="0" err="1"/>
              <a:t>Statistical</a:t>
            </a:r>
            <a:r>
              <a:rPr lang="pt-BR" dirty="0"/>
              <a:t> </a:t>
            </a:r>
            <a:r>
              <a:rPr lang="pt-BR" dirty="0" err="1"/>
              <a:t>Association</a:t>
            </a:r>
            <a:r>
              <a:rPr lang="pt-BR" dirty="0"/>
              <a:t>, 1937.</a:t>
            </a:r>
          </a:p>
          <a:p>
            <a:r>
              <a:rPr lang="pt-BR" dirty="0"/>
              <a:t>[4] Rafael C. Gonzalez </a:t>
            </a:r>
            <a:r>
              <a:rPr lang="pt-BR" dirty="0" err="1"/>
              <a:t>and</a:t>
            </a:r>
            <a:r>
              <a:rPr lang="pt-BR" dirty="0"/>
              <a:t> Richard E. Woods. Digital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Processing</a:t>
            </a:r>
            <a:r>
              <a:rPr lang="pt-BR" dirty="0"/>
              <a:t>. Prentice Hall,2002.</a:t>
            </a:r>
          </a:p>
          <a:p>
            <a:r>
              <a:rPr lang="pt-BR" dirty="0"/>
              <a:t>[5] </a:t>
            </a:r>
            <a:r>
              <a:rPr lang="pt-BR" dirty="0" err="1"/>
              <a:t>Kaiming</a:t>
            </a:r>
            <a:r>
              <a:rPr lang="pt-BR" dirty="0"/>
              <a:t> He, </a:t>
            </a:r>
            <a:r>
              <a:rPr lang="pt-BR" dirty="0" err="1"/>
              <a:t>Xiangyu</a:t>
            </a:r>
            <a:r>
              <a:rPr lang="pt-BR" dirty="0"/>
              <a:t> Zhang, </a:t>
            </a:r>
            <a:r>
              <a:rPr lang="pt-BR" dirty="0" err="1"/>
              <a:t>Shaoqing</a:t>
            </a:r>
            <a:r>
              <a:rPr lang="pt-BR" dirty="0"/>
              <a:t> </a:t>
            </a:r>
            <a:r>
              <a:rPr lang="pt-BR" dirty="0" err="1"/>
              <a:t>Ren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Jian</a:t>
            </a:r>
            <a:r>
              <a:rPr lang="pt-BR" dirty="0"/>
              <a:t> Sun. </a:t>
            </a:r>
            <a:r>
              <a:rPr lang="pt-BR" dirty="0" err="1"/>
              <a:t>Deep</a:t>
            </a:r>
            <a:r>
              <a:rPr lang="pt-BR" dirty="0"/>
              <a:t> Residual Learning </a:t>
            </a:r>
            <a:r>
              <a:rPr lang="pt-BR" dirty="0" err="1"/>
              <a:t>forImage</a:t>
            </a:r>
            <a:r>
              <a:rPr lang="pt-BR" dirty="0"/>
              <a:t> </a:t>
            </a:r>
            <a:r>
              <a:rPr lang="pt-BR" dirty="0" err="1"/>
              <a:t>Recognition</a:t>
            </a:r>
            <a:r>
              <a:rPr lang="pt-BR" dirty="0"/>
              <a:t>. IEEE, 2016.</a:t>
            </a:r>
          </a:p>
          <a:p>
            <a:r>
              <a:rPr lang="pt-BR" dirty="0"/>
              <a:t>[6] Glenn </a:t>
            </a:r>
            <a:r>
              <a:rPr lang="pt-BR" dirty="0" err="1"/>
              <a:t>Jocher</a:t>
            </a:r>
            <a:r>
              <a:rPr lang="pt-BR" dirty="0"/>
              <a:t>. Yolov5 </a:t>
            </a:r>
            <a:r>
              <a:rPr lang="pt-BR" dirty="0" err="1"/>
              <a:t>documentation</a:t>
            </a:r>
            <a:r>
              <a:rPr lang="pt-BR" dirty="0"/>
              <a:t>. </a:t>
            </a:r>
            <a:r>
              <a:rPr lang="pt-BR" dirty="0" err="1"/>
              <a:t>Technical</a:t>
            </a:r>
            <a:r>
              <a:rPr lang="pt-BR" dirty="0"/>
              <a:t> </a:t>
            </a:r>
            <a:r>
              <a:rPr lang="pt-BR" dirty="0" err="1"/>
              <a:t>report</a:t>
            </a:r>
            <a:r>
              <a:rPr lang="pt-BR" dirty="0"/>
              <a:t>, </a:t>
            </a:r>
            <a:r>
              <a:rPr lang="pt-BR" dirty="0" err="1"/>
              <a:t>Ultralytics</a:t>
            </a:r>
            <a:r>
              <a:rPr lang="pt-BR" dirty="0"/>
              <a:t>, 2020.</a:t>
            </a:r>
          </a:p>
          <a:p>
            <a:r>
              <a:rPr lang="pt-BR" dirty="0"/>
              <a:t>[7] Glenn </a:t>
            </a:r>
            <a:r>
              <a:rPr lang="pt-BR" dirty="0" err="1"/>
              <a:t>Jocher</a:t>
            </a:r>
            <a:r>
              <a:rPr lang="pt-BR" dirty="0"/>
              <a:t>. Yolov5: Real-time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detection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yolov5. GitHub Repository,2020.</a:t>
            </a:r>
          </a:p>
          <a:p>
            <a:r>
              <a:rPr lang="pt-BR" dirty="0"/>
              <a:t>[8] Glenn </a:t>
            </a:r>
            <a:r>
              <a:rPr lang="pt-BR" dirty="0" err="1"/>
              <a:t>Jocher</a:t>
            </a:r>
            <a:r>
              <a:rPr lang="pt-BR" dirty="0"/>
              <a:t>. Yolov5: Real-time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detection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yolov5. </a:t>
            </a:r>
            <a:r>
              <a:rPr lang="pt-BR" dirty="0" err="1"/>
              <a:t>arXiv</a:t>
            </a:r>
            <a:r>
              <a:rPr lang="pt-BR" dirty="0"/>
              <a:t> </a:t>
            </a:r>
            <a:r>
              <a:rPr lang="pt-BR" dirty="0" err="1"/>
              <a:t>preprint</a:t>
            </a:r>
            <a:r>
              <a:rPr lang="pt-BR" dirty="0"/>
              <a:t> ar-Xiv:2004.10934, 2020.</a:t>
            </a:r>
          </a:p>
          <a:p>
            <a:r>
              <a:rPr lang="pt-BR" dirty="0"/>
              <a:t>[9] Anna </a:t>
            </a:r>
            <a:r>
              <a:rPr lang="pt-BR" dirty="0" err="1"/>
              <a:t>Khoreva</a:t>
            </a:r>
            <a:r>
              <a:rPr lang="pt-BR" dirty="0"/>
              <a:t> et al. </a:t>
            </a:r>
            <a:r>
              <a:rPr lang="pt-BR" dirty="0" err="1"/>
              <a:t>Towards</a:t>
            </a:r>
            <a:r>
              <a:rPr lang="pt-BR" dirty="0"/>
              <a:t> </a:t>
            </a:r>
            <a:r>
              <a:rPr lang="pt-BR" dirty="0" err="1"/>
              <a:t>robust</a:t>
            </a:r>
            <a:r>
              <a:rPr lang="pt-BR" dirty="0"/>
              <a:t> neural networks via </a:t>
            </a:r>
            <a:r>
              <a:rPr lang="pt-BR" dirty="0" err="1"/>
              <a:t>closest</a:t>
            </a:r>
            <a:r>
              <a:rPr lang="pt-BR" dirty="0"/>
              <a:t> point </a:t>
            </a:r>
            <a:r>
              <a:rPr lang="pt-BR" dirty="0" err="1"/>
              <a:t>perturbation</a:t>
            </a:r>
            <a:r>
              <a:rPr lang="pt-BR" dirty="0"/>
              <a:t>. </a:t>
            </a:r>
            <a:r>
              <a:rPr lang="pt-BR" dirty="0" err="1"/>
              <a:t>In-ternational</a:t>
            </a:r>
            <a:r>
              <a:rPr lang="pt-BR" dirty="0"/>
              <a:t> </a:t>
            </a:r>
            <a:r>
              <a:rPr lang="pt-BR" dirty="0" err="1"/>
              <a:t>Journal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Computer Vision, 126(7):728–743, 2018.</a:t>
            </a:r>
          </a:p>
          <a:p>
            <a:r>
              <a:rPr lang="pt-BR" dirty="0"/>
              <a:t>[10] José H. Nascimento </a:t>
            </a:r>
            <a:r>
              <a:rPr lang="pt-BR" dirty="0" err="1"/>
              <a:t>and</a:t>
            </a:r>
            <a:r>
              <a:rPr lang="pt-BR" dirty="0"/>
              <a:t> Carlos Silva. Detecção e rastreamento de objetos em imagens. Revista Brasileira de Computação e Matemática, 12:45–60, 2007.</a:t>
            </a:r>
          </a:p>
          <a:p>
            <a:r>
              <a:rPr lang="pt-BR" dirty="0"/>
              <a:t>[11] William K. </a:t>
            </a:r>
            <a:r>
              <a:rPr lang="pt-BR" dirty="0" err="1"/>
              <a:t>Pratt</a:t>
            </a:r>
            <a:r>
              <a:rPr lang="pt-BR" dirty="0"/>
              <a:t>. Digital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Processing</a:t>
            </a:r>
            <a:r>
              <a:rPr lang="pt-BR" dirty="0"/>
              <a:t>: PIKS </a:t>
            </a:r>
            <a:r>
              <a:rPr lang="pt-BR" dirty="0" err="1"/>
              <a:t>Scientific</a:t>
            </a:r>
            <a:r>
              <a:rPr lang="pt-BR" dirty="0"/>
              <a:t> </a:t>
            </a:r>
            <a:r>
              <a:rPr lang="pt-BR" dirty="0" err="1"/>
              <a:t>Inside</a:t>
            </a:r>
            <a:r>
              <a:rPr lang="pt-BR" dirty="0"/>
              <a:t>. </a:t>
            </a:r>
            <a:r>
              <a:rPr lang="pt-BR" dirty="0" err="1"/>
              <a:t>Wiley</a:t>
            </a:r>
            <a:r>
              <a:rPr lang="pt-BR" dirty="0"/>
              <a:t>, 2007.</a:t>
            </a:r>
          </a:p>
          <a:p>
            <a:r>
              <a:rPr lang="pt-BR" dirty="0"/>
              <a:t>[12] Joseph </a:t>
            </a:r>
            <a:r>
              <a:rPr lang="pt-BR" dirty="0" err="1"/>
              <a:t>Redmon</a:t>
            </a:r>
            <a:r>
              <a:rPr lang="pt-BR" dirty="0"/>
              <a:t>, </a:t>
            </a:r>
            <a:r>
              <a:rPr lang="pt-BR" dirty="0" err="1"/>
              <a:t>Santosh</a:t>
            </a:r>
            <a:r>
              <a:rPr lang="pt-BR" dirty="0"/>
              <a:t> </a:t>
            </a:r>
            <a:r>
              <a:rPr lang="pt-BR" dirty="0" err="1"/>
              <a:t>Divvala</a:t>
            </a:r>
            <a:r>
              <a:rPr lang="pt-BR" dirty="0"/>
              <a:t>, Ross </a:t>
            </a:r>
            <a:r>
              <a:rPr lang="pt-BR" dirty="0" err="1"/>
              <a:t>Girshick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Ali </a:t>
            </a:r>
            <a:r>
              <a:rPr lang="pt-BR" dirty="0" err="1"/>
              <a:t>Farhadi</a:t>
            </a:r>
            <a:r>
              <a:rPr lang="pt-BR" dirty="0"/>
              <a:t>.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look </a:t>
            </a:r>
            <a:r>
              <a:rPr lang="pt-BR" dirty="0" err="1"/>
              <a:t>once:Unified</a:t>
            </a:r>
            <a:r>
              <a:rPr lang="pt-BR" dirty="0"/>
              <a:t>, real-time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detection</a:t>
            </a:r>
            <a:r>
              <a:rPr lang="pt-BR" dirty="0"/>
              <a:t>. In </a:t>
            </a:r>
            <a:r>
              <a:rPr lang="pt-BR" dirty="0" err="1"/>
              <a:t>Proceedings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IEEE </a:t>
            </a:r>
            <a:r>
              <a:rPr lang="pt-BR" dirty="0" err="1"/>
              <a:t>Conference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Com-puter</a:t>
            </a:r>
            <a:r>
              <a:rPr lang="pt-BR" dirty="0"/>
              <a:t> Vision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Pattern</a:t>
            </a:r>
            <a:r>
              <a:rPr lang="pt-BR" dirty="0"/>
              <a:t> </a:t>
            </a:r>
            <a:r>
              <a:rPr lang="pt-BR" dirty="0" err="1"/>
              <a:t>Recognition</a:t>
            </a:r>
            <a:r>
              <a:rPr lang="pt-BR" dirty="0"/>
              <a:t> (CVPR), </a:t>
            </a:r>
            <a:r>
              <a:rPr lang="pt-BR" dirty="0" err="1"/>
              <a:t>pages</a:t>
            </a:r>
            <a:r>
              <a:rPr lang="pt-BR" dirty="0"/>
              <a:t> 779–788. IEEE, 2016.</a:t>
            </a:r>
          </a:p>
          <a:p>
            <a:r>
              <a:rPr lang="pt-BR" dirty="0"/>
              <a:t>[13] X. Tang, C. Wu, </a:t>
            </a:r>
            <a:r>
              <a:rPr lang="pt-BR" dirty="0" err="1"/>
              <a:t>and</a:t>
            </a:r>
            <a:r>
              <a:rPr lang="pt-BR" dirty="0"/>
              <a:t> J. Liu.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preprocessing</a:t>
            </a:r>
            <a:r>
              <a:rPr lang="pt-BR" dirty="0"/>
              <a:t> </a:t>
            </a:r>
            <a:r>
              <a:rPr lang="pt-BR" dirty="0" err="1"/>
              <a:t>techniques</a:t>
            </a:r>
            <a:r>
              <a:rPr lang="pt-BR" dirty="0"/>
              <a:t> for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detection</a:t>
            </a:r>
            <a:r>
              <a:rPr lang="pt-BR" dirty="0"/>
              <a:t>. </a:t>
            </a:r>
            <a:r>
              <a:rPr lang="pt-BR" dirty="0" err="1"/>
              <a:t>Journalof</a:t>
            </a:r>
            <a:r>
              <a:rPr lang="pt-BR" dirty="0"/>
              <a:t> Computer Vision </a:t>
            </a:r>
            <a:r>
              <a:rPr lang="pt-BR" dirty="0" err="1"/>
              <a:t>Research</a:t>
            </a:r>
            <a:r>
              <a:rPr lang="pt-BR" dirty="0"/>
              <a:t>, 15(3):123–135, 2017.</a:t>
            </a:r>
          </a:p>
          <a:p>
            <a:r>
              <a:rPr lang="pt-BR" dirty="0"/>
              <a:t>[14] </a:t>
            </a:r>
            <a:r>
              <a:rPr lang="pt-BR" dirty="0" err="1"/>
              <a:t>Klaas</a:t>
            </a:r>
            <a:r>
              <a:rPr lang="pt-BR" dirty="0"/>
              <a:t> </a:t>
            </a:r>
            <a:r>
              <a:rPr lang="pt-BR" dirty="0" err="1"/>
              <a:t>Zuiderveld</a:t>
            </a:r>
            <a:r>
              <a:rPr lang="pt-BR" dirty="0"/>
              <a:t>. </a:t>
            </a:r>
            <a:r>
              <a:rPr lang="pt-BR" dirty="0" err="1"/>
              <a:t>Contrast</a:t>
            </a:r>
            <a:r>
              <a:rPr lang="pt-BR" dirty="0"/>
              <a:t> </a:t>
            </a:r>
            <a:r>
              <a:rPr lang="pt-BR" dirty="0" err="1"/>
              <a:t>limited</a:t>
            </a:r>
            <a:r>
              <a:rPr lang="pt-BR" dirty="0"/>
              <a:t> </a:t>
            </a:r>
            <a:r>
              <a:rPr lang="pt-BR" dirty="0" err="1"/>
              <a:t>adaptive</a:t>
            </a:r>
            <a:r>
              <a:rPr lang="pt-BR" dirty="0"/>
              <a:t> </a:t>
            </a:r>
            <a:r>
              <a:rPr lang="pt-BR" dirty="0" err="1"/>
              <a:t>histogram</a:t>
            </a:r>
            <a:r>
              <a:rPr lang="pt-BR" dirty="0"/>
              <a:t> </a:t>
            </a:r>
            <a:r>
              <a:rPr lang="pt-BR" dirty="0" err="1"/>
              <a:t>equalization</a:t>
            </a:r>
            <a:r>
              <a:rPr lang="pt-BR" dirty="0"/>
              <a:t> (</a:t>
            </a:r>
            <a:r>
              <a:rPr lang="pt-BR" dirty="0" err="1"/>
              <a:t>clahe</a:t>
            </a:r>
            <a:r>
              <a:rPr lang="pt-BR" dirty="0"/>
              <a:t>). In </a:t>
            </a:r>
            <a:r>
              <a:rPr lang="pt-BR" dirty="0" err="1"/>
              <a:t>MedicalImaging</a:t>
            </a:r>
            <a:r>
              <a:rPr lang="pt-BR" dirty="0"/>
              <a:t>: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Processing</a:t>
            </a:r>
            <a:r>
              <a:rPr lang="pt-BR" dirty="0"/>
              <a:t>, 2351:474–485, 1994</a:t>
            </a:r>
          </a:p>
        </p:txBody>
      </p:sp>
    </p:spTree>
    <p:extLst>
      <p:ext uri="{BB962C8B-B14F-4D97-AF65-F5344CB8AC3E}">
        <p14:creationId xmlns:p14="http://schemas.microsoft.com/office/powerpoint/2010/main" val="7531131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27138860_TF16411074" id="{9F85E827-3A69-4581-897B-7431522E0CB4}" vid="{FC215D7F-50A4-42CD-96C4-C2C73A933E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do boletim escolar com modelos de dinossauro</Template>
  <TotalTime>0</TotalTime>
  <Words>1422</Words>
  <Application>Microsoft Office PowerPoint</Application>
  <PresentationFormat>Widescreen</PresentationFormat>
  <Paragraphs>89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Arial Nova Cond</vt:lpstr>
      <vt:lpstr>Calibri</vt:lpstr>
      <vt:lpstr>Garamond</vt:lpstr>
      <vt:lpstr>Gill Sans MT</vt:lpstr>
      <vt:lpstr>Segoe UI Light</vt:lpstr>
      <vt:lpstr>Verdana</vt:lpstr>
      <vt:lpstr>Tema di Office</vt:lpstr>
      <vt:lpstr>Análise Comparativa do Uso do YOLOv5 com e sem Pré-processamento de Imagens para Contagem de Veículos</vt:lpstr>
      <vt:lpstr>Visão geral do projeto</vt:lpstr>
      <vt:lpstr>Dataset</vt:lpstr>
      <vt:lpstr>Configuração de Treinamento</vt:lpstr>
      <vt:lpstr>Resultados Iniciais</vt:lpstr>
      <vt:lpstr>Pré-processamento de Imagens:</vt:lpstr>
      <vt:lpstr>Resultados Após Pré-processamento</vt:lpstr>
      <vt:lpstr>Análise Comparativa dos Resultados</vt:lpstr>
      <vt:lpstr>Referências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2024-09-09T22:56:31Z</dcterms:created>
  <dcterms:modified xsi:type="dcterms:W3CDTF">2024-09-10T03:47:01Z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marmil@microsoft.com</vt:lpwstr>
  </property>
  <property fmtid="{D5CDD505-2E9C-101B-9397-08002B2CF9AE}" pid="5" name="MSIP_Label_f42aa342-8706-4288-bd11-ebb85995028c_SetDate">
    <vt:lpwstr>2018-03-23T18:03:51.8678326Z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